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8" r:id="rId3"/>
    <p:sldId id="265" r:id="rId4"/>
    <p:sldId id="257" r:id="rId5"/>
    <p:sldId id="284" r:id="rId6"/>
    <p:sldId id="282" r:id="rId7"/>
    <p:sldId id="288" r:id="rId8"/>
    <p:sldId id="290" r:id="rId9"/>
    <p:sldId id="287" r:id="rId10"/>
    <p:sldId id="279" r:id="rId11"/>
    <p:sldId id="266" r:id="rId12"/>
    <p:sldId id="272" r:id="rId13"/>
    <p:sldId id="273" r:id="rId14"/>
    <p:sldId id="274" r:id="rId15"/>
    <p:sldId id="275" r:id="rId16"/>
    <p:sldId id="276" r:id="rId17"/>
    <p:sldId id="291" r:id="rId18"/>
    <p:sldId id="277" r:id="rId19"/>
    <p:sldId id="267" r:id="rId20"/>
    <p:sldId id="259" r:id="rId21"/>
    <p:sldId id="260" r:id="rId22"/>
    <p:sldId id="280" r:id="rId23"/>
    <p:sldId id="281" r:id="rId24"/>
    <p:sldId id="289" r:id="rId25"/>
    <p:sldId id="264" r:id="rId26"/>
    <p:sldId id="283" r:id="rId27"/>
  </p:sldIdLst>
  <p:sldSz cx="9144000" cy="5143500" type="screen16x9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600" kern="1200">
        <a:solidFill>
          <a:srgbClr val="000000"/>
        </a:solidFill>
        <a:latin typeface="Arial Black" panose="020B0A040201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600" kern="1200">
        <a:solidFill>
          <a:srgbClr val="000000"/>
        </a:solidFill>
        <a:latin typeface="Arial Black" panose="020B0A040201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600" kern="1200">
        <a:solidFill>
          <a:srgbClr val="000000"/>
        </a:solidFill>
        <a:latin typeface="Arial Black" panose="020B0A040201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600" kern="1200">
        <a:solidFill>
          <a:srgbClr val="000000"/>
        </a:solidFill>
        <a:latin typeface="Arial Black" panose="020B0A040201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600" kern="1200">
        <a:solidFill>
          <a:srgbClr val="000000"/>
        </a:solidFill>
        <a:latin typeface="Arial Black" panose="020B0A04020102020204" pitchFamily="34" charset="0"/>
        <a:ea typeface="+mn-ea"/>
        <a:cs typeface="+mn-cs"/>
      </a:defRPr>
    </a:lvl5pPr>
    <a:lvl6pPr marL="2286000" algn="l" defTabSz="914400" rtl="0" eaLnBrk="1" latinLnBrk="0" hangingPunct="1">
      <a:defRPr sz="4600" kern="1200">
        <a:solidFill>
          <a:srgbClr val="000000"/>
        </a:solidFill>
        <a:latin typeface="Arial Black" panose="020B0A04020102020204" pitchFamily="34" charset="0"/>
        <a:ea typeface="+mn-ea"/>
        <a:cs typeface="+mn-cs"/>
      </a:defRPr>
    </a:lvl6pPr>
    <a:lvl7pPr marL="2743200" algn="l" defTabSz="914400" rtl="0" eaLnBrk="1" latinLnBrk="0" hangingPunct="1">
      <a:defRPr sz="4600" kern="1200">
        <a:solidFill>
          <a:srgbClr val="000000"/>
        </a:solidFill>
        <a:latin typeface="Arial Black" panose="020B0A04020102020204" pitchFamily="34" charset="0"/>
        <a:ea typeface="+mn-ea"/>
        <a:cs typeface="+mn-cs"/>
      </a:defRPr>
    </a:lvl7pPr>
    <a:lvl8pPr marL="3200400" algn="l" defTabSz="914400" rtl="0" eaLnBrk="1" latinLnBrk="0" hangingPunct="1">
      <a:defRPr sz="4600" kern="1200">
        <a:solidFill>
          <a:srgbClr val="000000"/>
        </a:solidFill>
        <a:latin typeface="Arial Black" panose="020B0A04020102020204" pitchFamily="34" charset="0"/>
        <a:ea typeface="+mn-ea"/>
        <a:cs typeface="+mn-cs"/>
      </a:defRPr>
    </a:lvl8pPr>
    <a:lvl9pPr marL="3657600" algn="l" defTabSz="914400" rtl="0" eaLnBrk="1" latinLnBrk="0" hangingPunct="1">
      <a:defRPr sz="4600" kern="1200">
        <a:solidFill>
          <a:srgbClr val="000000"/>
        </a:solidFill>
        <a:latin typeface="Arial Black" panose="020B0A04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Johnston" initials="MJ" lastIdx="1" clrIdx="0">
    <p:extLst/>
  </p:cmAuthor>
  <p:cmAuthor id="2" name="Megan Johnston" initials="MJ [2]" lastIdx="1" clrIdx="1">
    <p:extLst/>
  </p:cmAuthor>
  <p:cmAuthor id="3" name="Megan Johnston" initials="MJ [3]" lastIdx="1" clrIdx="2">
    <p:extLst/>
  </p:cmAuthor>
  <p:cmAuthor id="4" name="Megan Johnston" initials="MJ [4]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00"/>
    <a:srgbClr val="FF9D00"/>
    <a:srgbClr val="AEE15F"/>
    <a:srgbClr val="0276B1"/>
    <a:srgbClr val="236F7A"/>
    <a:srgbClr val="FF6702"/>
    <a:srgbClr val="CF3E00"/>
    <a:srgbClr val="FF3305"/>
    <a:srgbClr val="C75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5" autoAdjust="0"/>
    <p:restoredTop sz="87071" autoAdjust="0"/>
  </p:normalViewPr>
  <p:slideViewPr>
    <p:cSldViewPr>
      <p:cViewPr varScale="1">
        <p:scale>
          <a:sx n="107" d="100"/>
          <a:sy n="107" d="100"/>
        </p:scale>
        <p:origin x="102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862" cy="466566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477" y="0"/>
            <a:ext cx="3041862" cy="466566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9AD85068-A71B-4AA1-9F52-094047405E22}" type="datetimeFigureOut">
              <a:rPr lang="en-US" smtClean="0"/>
              <a:t>3/23/2018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360"/>
            <a:ext cx="3041862" cy="466566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477" y="8839360"/>
            <a:ext cx="3041862" cy="466566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BD5BA386-8945-43B0-8BD0-7993A45882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794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42273" cy="46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0" tIns="46635" rIns="93270" bIns="46635" numCol="1" anchor="t" anchorCtr="0" compatLnSpc="1">
            <a:prstTxWarp prst="textNoShape">
              <a:avLst/>
            </a:prstTxWarp>
          </a:bodyPr>
          <a:lstStyle>
            <a:lvl1pPr algn="l" defTabSz="932964">
              <a:lnSpc>
                <a:spcPct val="100000"/>
              </a:lnSpc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130" y="2"/>
            <a:ext cx="3042273" cy="46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0" tIns="46635" rIns="93270" bIns="46635" numCol="1" anchor="t" anchorCtr="0" compatLnSpc="1">
            <a:prstTxWarp prst="textNoShape">
              <a:avLst/>
            </a:prstTxWarp>
          </a:bodyPr>
          <a:lstStyle>
            <a:lvl1pPr algn="r" defTabSz="932964">
              <a:lnSpc>
                <a:spcPct val="100000"/>
              </a:lnSpc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9575" y="698500"/>
            <a:ext cx="6202363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298" y="4420623"/>
            <a:ext cx="5615330" cy="418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0" tIns="46635" rIns="93270" bIns="46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9708"/>
            <a:ext cx="3042273" cy="46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0" tIns="46635" rIns="93270" bIns="46635" numCol="1" anchor="b" anchorCtr="0" compatLnSpc="1">
            <a:prstTxWarp prst="textNoShape">
              <a:avLst/>
            </a:prstTxWarp>
          </a:bodyPr>
          <a:lstStyle>
            <a:lvl1pPr algn="l" defTabSz="932964">
              <a:lnSpc>
                <a:spcPct val="100000"/>
              </a:lnSpc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130" y="8839708"/>
            <a:ext cx="3042273" cy="46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0" tIns="46635" rIns="93270" bIns="46635" numCol="1" anchor="b" anchorCtr="0" compatLnSpc="1">
            <a:prstTxWarp prst="textNoShape">
              <a:avLst/>
            </a:prstTxWarp>
          </a:bodyPr>
          <a:lstStyle>
            <a:lvl1pPr algn="r" defTabSz="932964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3279B7A3-5C48-450E-9BB2-8E7F4CF4645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4377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9B7A3-5C48-450E-9BB2-8E7F4CF46458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2789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409"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9B7A3-5C48-450E-9BB2-8E7F4CF46458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9271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9B7A3-5C48-450E-9BB2-8E7F4CF46458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4513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9B7A3-5C48-450E-9BB2-8E7F4CF46458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7145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9B7A3-5C48-450E-9BB2-8E7F4CF46458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0835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9B7A3-5C48-450E-9BB2-8E7F4CF46458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0084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9B7A3-5C48-450E-9BB2-8E7F4CF46458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9042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9B7A3-5C48-450E-9BB2-8E7F4CF46458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1852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9B7A3-5C48-450E-9BB2-8E7F4CF46458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4653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9B7A3-5C48-450E-9BB2-8E7F4CF46458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6909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9B7A3-5C48-450E-9BB2-8E7F4CF46458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5063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9B7A3-5C48-450E-9BB2-8E7F4CF46458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47463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9B7A3-5C48-450E-9BB2-8E7F4CF46458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97098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9B7A3-5C48-450E-9BB2-8E7F4CF46458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66302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9B7A3-5C48-450E-9BB2-8E7F4CF46458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72522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9B7A3-5C48-450E-9BB2-8E7F4CF46458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5020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9B7A3-5C48-450E-9BB2-8E7F4CF46458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92138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9B7A3-5C48-450E-9BB2-8E7F4CF46458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2852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9B7A3-5C48-450E-9BB2-8E7F4CF46458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9610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9B7A3-5C48-450E-9BB2-8E7F4CF46458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4747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9B7A3-5C48-450E-9BB2-8E7F4CF46458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6673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9B7A3-5C48-450E-9BB2-8E7F4CF46458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24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9B7A3-5C48-450E-9BB2-8E7F4CF46458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0994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9B7A3-5C48-450E-9BB2-8E7F4CF46458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1490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9B7A3-5C48-450E-9BB2-8E7F4CF46458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6908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975589"/>
            <a:ext cx="6517482" cy="188191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1"/>
            <a:ext cx="6517482" cy="10286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BE55-08AB-44BC-BA21-9EECD19DFDD3}" type="datetimeFigureOut">
              <a:rPr lang="en-US" smtClean="0"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3B64-DC11-4784-9C87-4E7681AE4C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65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217030"/>
            <a:ext cx="7773324" cy="60870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23696"/>
            <a:ext cx="7366899" cy="241060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31546"/>
            <a:ext cx="7773339" cy="511854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BE55-08AB-44BC-BA21-9EECD19DFDD3}" type="datetimeFigureOut">
              <a:rPr lang="en-US" smtClean="0"/>
              <a:t>3/23/2018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3B64-DC11-4784-9C87-4E7681AE4C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78845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2570434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153616"/>
            <a:ext cx="7773339" cy="1189785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BE55-08AB-44BC-BA21-9EECD19DFDD3}" type="datetimeFigureOut">
              <a:rPr lang="en-US" smtClean="0"/>
              <a:t>3/23/2018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3B64-DC11-4784-9C87-4E7681AE4C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9011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4460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279597"/>
            <a:ext cx="7773339" cy="10657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BE55-08AB-44BC-BA21-9EECD19DFDD3}" type="datetimeFigureOut">
              <a:rPr lang="en-US" smtClean="0"/>
              <a:t>3/23/2018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3B64-DC11-4784-9C87-4E7681AE4C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1116" y="56562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2451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889458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604041"/>
            <a:ext cx="7773339" cy="188387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496751"/>
            <a:ext cx="7773339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BE55-08AB-44BC-BA21-9EECD19DFDD3}" type="datetimeFigureOut">
              <a:rPr lang="en-US" smtClean="0"/>
              <a:t>3/23/2018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3B64-DC11-4784-9C87-4E7681AE4C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07716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12038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2474232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207517"/>
            <a:ext cx="2474232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775320"/>
            <a:ext cx="246864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207517"/>
            <a:ext cx="2477513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775320"/>
            <a:ext cx="24786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207517"/>
            <a:ext cx="2478696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BE55-08AB-44BC-BA21-9EECD19DFDD3}" type="datetimeFigureOut">
              <a:rPr lang="en-US" smtClean="0"/>
              <a:t>3/23/2018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3B64-DC11-4784-9C87-4E7681AE4C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36037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458079"/>
            <a:ext cx="7773339" cy="12029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153615"/>
            <a:ext cx="247230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775320"/>
            <a:ext cx="2472307" cy="1143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585811"/>
            <a:ext cx="2472307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153615"/>
            <a:ext cx="247637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775320"/>
            <a:ext cx="2477514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85811"/>
            <a:ext cx="2477514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153615"/>
            <a:ext cx="247551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775320"/>
            <a:ext cx="2478696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585809"/>
            <a:ext cx="2478790" cy="75759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BE55-08AB-44BC-BA21-9EECD19DFDD3}" type="datetimeFigureOut">
              <a:rPr lang="en-US" smtClean="0"/>
              <a:t>3/23/2018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3B64-DC11-4784-9C87-4E7681AE4C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17940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1775320"/>
            <a:ext cx="7773339" cy="2568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BE55-08AB-44BC-BA21-9EECD19DFDD3}" type="datetimeFigureOut">
              <a:rPr lang="en-US" smtClean="0"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3B64-DC11-4784-9C87-4E7681AE4C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6264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1"/>
            <a:ext cx="1914995" cy="38861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457201"/>
            <a:ext cx="5744043" cy="38861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BE55-08AB-44BC-BA21-9EECD19DFDD3}" type="datetimeFigureOut">
              <a:rPr lang="en-US" smtClean="0"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3B64-DC11-4784-9C87-4E7681AE4C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36854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287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3034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BE55-08AB-44BC-BA21-9EECD19DFDD3}" type="datetimeFigureOut">
              <a:rPr lang="en-US" smtClean="0"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3B64-DC11-4784-9C87-4E7681AE4C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569284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607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629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33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293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1287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8127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608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6012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771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3594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21423"/>
            <a:ext cx="7763814" cy="2052614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743093"/>
            <a:ext cx="7763814" cy="1026137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BE55-08AB-44BC-BA21-9EECD19DFDD3}" type="datetimeFigureOut">
              <a:rPr lang="en-US" smtClean="0"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3B64-DC11-4784-9C87-4E7681AE4C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842926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46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8525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318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7814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41357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4830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311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05522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1842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242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3829520" cy="2568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775320"/>
            <a:ext cx="3829050" cy="2568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BE55-08AB-44BC-BA21-9EECD19DFDD3}" type="datetimeFigureOut">
              <a:rPr lang="en-US" smtClean="0"/>
              <a:t>3/23/2018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3B64-DC11-4784-9C87-4E7681AE4C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306619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818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3790950"/>
            <a:ext cx="6400800" cy="1066800"/>
          </a:xfrm>
        </p:spPr>
        <p:txBody>
          <a:bodyPr/>
          <a:lstStyle>
            <a:lvl1pPr marL="0" indent="0" algn="r">
              <a:buFontTx/>
              <a:buNone/>
              <a:defRPr sz="1100" b="0">
                <a:solidFill>
                  <a:srgbClr val="002060"/>
                </a:solidFill>
              </a:defRPr>
            </a:lvl1pPr>
          </a:lstStyle>
          <a:p>
            <a:r>
              <a:rPr lang="en-US" altLang="en-US"/>
              <a:t>Click to edit Master subtitle style</a:t>
            </a:r>
            <a:endParaRPr lang="en-US" alt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1960" y="2590800"/>
            <a:ext cx="8229600" cy="895350"/>
          </a:xfrm>
        </p:spPr>
        <p:txBody>
          <a:bodyPr/>
          <a:lstStyle>
            <a:lvl1pPr algn="ctr">
              <a:defRPr sz="3000" b="0" baseline="0">
                <a:solidFill>
                  <a:srgbClr val="002060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690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778263"/>
            <a:ext cx="3655106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288260"/>
            <a:ext cx="3829520" cy="20551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778263"/>
            <a:ext cx="3661353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288260"/>
            <a:ext cx="3829051" cy="20551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BE55-08AB-44BC-BA21-9EECD19DFDD3}" type="datetimeFigureOut">
              <a:rPr lang="en-US" smtClean="0"/>
              <a:t>3/23/2018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3B64-DC11-4784-9C87-4E7681AE4C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34762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BE55-08AB-44BC-BA21-9EECD19DFDD3}" type="datetimeFigureOut">
              <a:rPr lang="en-US" smtClean="0"/>
              <a:t>3/23/2018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3B64-DC11-4784-9C87-4E7681AE4C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70178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BE55-08AB-44BC-BA21-9EECD19DFDD3}" type="datetimeFigureOut">
              <a:rPr lang="en-US" smtClean="0"/>
              <a:t>3/23/2018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3B64-DC11-4784-9C87-4E7681AE4C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73499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2951766" cy="1517439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457201"/>
            <a:ext cx="4650122" cy="3886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1974639"/>
            <a:ext cx="2951767" cy="2368761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BE55-08AB-44BC-BA21-9EECD19DFDD3}" type="datetimeFigureOut">
              <a:rPr lang="en-US" smtClean="0"/>
              <a:t>3/23/2018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3B64-DC11-4784-9C87-4E7681AE4C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7636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4451227" cy="1517441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457201"/>
            <a:ext cx="2441519" cy="38862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1974639"/>
            <a:ext cx="4451212" cy="2368760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BE55-08AB-44BC-BA21-9EECD19DFDD3}" type="datetimeFigureOut">
              <a:rPr lang="en-US" smtClean="0"/>
              <a:t>3/23/2018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3B64-DC11-4784-9C87-4E7681AE4C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19809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4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7773339" cy="25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8F6FBE55-08AB-44BC-BA21-9EECD19DFDD3}" type="datetimeFigureOut">
              <a:rPr lang="en-US" smtClean="0"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6F593B64-DC11-4784-9C87-4E7681AE4C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7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  <p:sldLayoutId id="2147483843" r:id="rId18"/>
    <p:sldLayoutId id="2147483844" r:id="rId19"/>
    <p:sldLayoutId id="2147483845" r:id="rId20"/>
    <p:sldLayoutId id="2147483846" r:id="rId21"/>
    <p:sldLayoutId id="2147483847" r:id="rId22"/>
    <p:sldLayoutId id="2147483848" r:id="rId23"/>
    <p:sldLayoutId id="2147483849" r:id="rId24"/>
    <p:sldLayoutId id="2147483850" r:id="rId25"/>
    <p:sldLayoutId id="2147483851" r:id="rId26"/>
    <p:sldLayoutId id="2147483852" r:id="rId27"/>
    <p:sldLayoutId id="2147483853" r:id="rId28"/>
    <p:sldLayoutId id="2147483854" r:id="rId29"/>
    <p:sldLayoutId id="2147483855" r:id="rId30"/>
    <p:sldLayoutId id="2147483856" r:id="rId31"/>
    <p:sldLayoutId id="2147483858" r:id="rId32"/>
    <p:sldLayoutId id="2147483859" r:id="rId33"/>
    <p:sldLayoutId id="2147483860" r:id="rId34"/>
    <p:sldLayoutId id="2147483861" r:id="rId35"/>
    <p:sldLayoutId id="2147483862" r:id="rId36"/>
    <p:sldLayoutId id="2147483863" r:id="rId37"/>
    <p:sldLayoutId id="2147483864" r:id="rId38"/>
    <p:sldLayoutId id="2147483865" r:id="rId39"/>
    <p:sldLayoutId id="2147483866" r:id="rId40"/>
    <p:sldLayoutId id="2147483716" r:id="rId41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wRNXAdIFEAM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733550"/>
            <a:ext cx="8763000" cy="8953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For Busy Feds: Boost Your Feedback Skills and See Powerful Results</a:t>
            </a:r>
            <a:r>
              <a:rPr lang="en-US" dirty="0"/>
              <a:t/>
            </a:r>
            <a:br>
              <a:rPr lang="en-US" dirty="0"/>
            </a:b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1100" y="3508190"/>
            <a:ext cx="67056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1800" dirty="0">
                <a:solidFill>
                  <a:schemeClr val="tx1"/>
                </a:solidFill>
              </a:rPr>
              <a:t>Tracey Cairnie and Megan Johnston, NVMS</a:t>
            </a:r>
          </a:p>
          <a:p>
            <a:pPr eaLnBrk="1" hangingPunct="1"/>
            <a:r>
              <a:rPr lang="en-US" altLang="en-US" sz="1200" dirty="0">
                <a:solidFill>
                  <a:schemeClr val="tx1"/>
                </a:solidFill>
              </a:rPr>
              <a:t>March 28, 2018</a:t>
            </a:r>
          </a:p>
        </p:txBody>
      </p:sp>
      <p:sp>
        <p:nvSpPr>
          <p:cNvPr id="4" name="Rectangle 2" title="&quot; &quot;"/>
          <p:cNvSpPr txBox="1">
            <a:spLocks noChangeArrowheads="1"/>
          </p:cNvSpPr>
          <p:nvPr/>
        </p:nvSpPr>
        <p:spPr>
          <a:xfrm>
            <a:off x="228600" y="2495550"/>
            <a:ext cx="8763000" cy="89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/>
            </a:r>
            <a:br>
              <a:rPr lang="en-US" dirty="0"/>
            </a:b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225822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n-lt"/>
                <a:cs typeface="Arial" panose="020B0604020202020204" pitchFamily="34" charset="0"/>
              </a:rPr>
              <a:t>Federal ADR Lunchtime Series Presentation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2857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276B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276B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276B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276B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Benefits of Effective Feedback and Focusing on Strengths</a:t>
            </a:r>
            <a:endParaRPr lang="en-US" altLang="en-US" kern="0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497623"/>
            <a:ext cx="822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Employees become more capable and confident</a:t>
            </a:r>
          </a:p>
          <a:p>
            <a:pPr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E</a:t>
            </a:r>
            <a:r>
              <a:rPr lang="en-US" altLang="en-US" sz="2400" dirty="0">
                <a:solidFill>
                  <a:schemeClr val="tx1"/>
                </a:solidFill>
              </a:rPr>
              <a:t>mployees grow and develop</a:t>
            </a:r>
          </a:p>
          <a:p>
            <a:pPr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Employees feel valued</a:t>
            </a:r>
          </a:p>
          <a:p>
            <a:pPr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Employees are more engaged</a:t>
            </a:r>
          </a:p>
          <a:p>
            <a:pPr lvl="1">
              <a:defRPr/>
            </a:pPr>
            <a:r>
              <a:rPr lang="en-US" altLang="en-US" i="1" dirty="0">
                <a:solidFill>
                  <a:schemeClr val="tx1"/>
                </a:solidFill>
              </a:rPr>
              <a:t>High-performing teams provide </a:t>
            </a:r>
          </a:p>
          <a:p>
            <a:pPr marL="457200" lvl="1" indent="0">
              <a:buNone/>
              <a:defRPr/>
            </a:pPr>
            <a:r>
              <a:rPr lang="en-US" altLang="en-US" i="1" dirty="0">
                <a:solidFill>
                  <a:schemeClr val="tx1"/>
                </a:solidFill>
              </a:rPr>
              <a:t>six times more positive feedback</a:t>
            </a:r>
          </a:p>
          <a:p>
            <a:pPr marL="457200" lvl="1" indent="0">
              <a:buNone/>
              <a:defRPr/>
            </a:pPr>
            <a:r>
              <a:rPr lang="en-US" altLang="en-US" i="1" dirty="0">
                <a:solidFill>
                  <a:schemeClr val="tx1"/>
                </a:solidFill>
              </a:rPr>
              <a:t>than average teams. </a:t>
            </a:r>
          </a:p>
        </p:txBody>
      </p:sp>
      <p:pic>
        <p:nvPicPr>
          <p:cNvPr id="2" name="Picture 1" title="&quot; 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038350"/>
            <a:ext cx="25717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3815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+mn-lt"/>
              </a:rPr>
              <a:t>Four Steps to Effective, Verbal Feedback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95400" y="1321044"/>
            <a:ext cx="2743200" cy="30289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200" u="sng" kern="0" dirty="0">
                <a:solidFill>
                  <a:schemeClr val="tx1"/>
                </a:solidFill>
              </a:rPr>
              <a:t>B</a:t>
            </a:r>
            <a:r>
              <a:rPr lang="en-US" kern="0" dirty="0">
                <a:solidFill>
                  <a:schemeClr val="tx1"/>
                </a:solidFill>
              </a:rPr>
              <a:t>ehavior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200" u="sng" kern="0" dirty="0">
                <a:solidFill>
                  <a:schemeClr val="tx1"/>
                </a:solidFill>
              </a:rPr>
              <a:t>E</a:t>
            </a:r>
            <a:r>
              <a:rPr lang="en-US" kern="0" dirty="0">
                <a:solidFill>
                  <a:schemeClr val="tx1"/>
                </a:solidFill>
              </a:rPr>
              <a:t>ffect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200" u="sng" kern="0" dirty="0">
                <a:solidFill>
                  <a:schemeClr val="tx1"/>
                </a:solidFill>
              </a:rPr>
              <a:t>E</a:t>
            </a:r>
            <a:r>
              <a:rPr lang="en-US" kern="0" dirty="0">
                <a:solidFill>
                  <a:schemeClr val="tx1"/>
                </a:solidFill>
              </a:rPr>
              <a:t>xpectation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200" u="sng" kern="0" dirty="0">
                <a:solidFill>
                  <a:schemeClr val="tx1"/>
                </a:solidFill>
              </a:rPr>
              <a:t>R</a:t>
            </a:r>
            <a:r>
              <a:rPr lang="en-US" kern="0" dirty="0">
                <a:solidFill>
                  <a:schemeClr val="tx1"/>
                </a:solidFill>
              </a:rPr>
              <a:t>esult</a:t>
            </a:r>
          </a:p>
        </p:txBody>
      </p:sp>
      <p:pic>
        <p:nvPicPr>
          <p:cNvPr id="3" name="Picture 2" title="&quot; 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387719"/>
            <a:ext cx="1923197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52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3815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+mn-lt"/>
              </a:rPr>
              <a:t>BEER:  Behavior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3388" y="1200150"/>
            <a:ext cx="82520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n-lt"/>
              </a:rPr>
              <a:t>Identify the behavior you want them to change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733550"/>
            <a:ext cx="8229600" cy="3657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en-US" sz="1800" u="sng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200" u="sng" dirty="0">
                <a:solidFill>
                  <a:schemeClr val="tx1"/>
                </a:solidFill>
              </a:rPr>
              <a:t>Behavior is: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chemeClr val="tx1"/>
                </a:solidFill>
              </a:rPr>
              <a:t>Observable</a:t>
            </a:r>
          </a:p>
          <a:p>
            <a:pPr>
              <a:lnSpc>
                <a:spcPct val="11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200" u="sng" dirty="0">
                <a:solidFill>
                  <a:schemeClr val="tx1"/>
                </a:solidFill>
              </a:rPr>
              <a:t>It is NOT: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chemeClr val="tx1"/>
                </a:solidFill>
              </a:rPr>
              <a:t>An assumption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chemeClr val="tx1"/>
                </a:solidFill>
              </a:rPr>
              <a:t>An interpretation</a:t>
            </a:r>
          </a:p>
        </p:txBody>
      </p:sp>
      <p:pic>
        <p:nvPicPr>
          <p:cNvPr id="5" name="Picture 4" title="&quot; 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15703"/>
            <a:ext cx="28765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52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&quot; 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952750"/>
            <a:ext cx="2714625" cy="18097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43815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+mn-lt"/>
              </a:rPr>
              <a:t>BEER: Effect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200150"/>
            <a:ext cx="8001000" cy="4419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Inquire as to their perception of the situation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Inquire about their intention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Describe what happens because of the identified behavior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Describe how it interferes with the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2400" dirty="0">
                <a:solidFill>
                  <a:schemeClr val="tx1"/>
                </a:solidFill>
              </a:rPr>
              <a:t>    goal(s)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1924265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3815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+mn-lt"/>
              </a:rPr>
              <a:t>BEER: Expectation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276350"/>
            <a:ext cx="8229600" cy="4419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Give clear feedback on what you want them to do differently, including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behaviors you want to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8000"/>
                </a:solidFill>
              </a:rPr>
              <a:t>start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stop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or </a:t>
            </a:r>
            <a:r>
              <a:rPr lang="en-US" dirty="0">
                <a:solidFill>
                  <a:srgbClr val="FF9D00"/>
                </a:solidFill>
              </a:rPr>
              <a:t>change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kern="0" dirty="0">
              <a:solidFill>
                <a:srgbClr val="000000"/>
              </a:solidFill>
            </a:endParaRPr>
          </a:p>
        </p:txBody>
      </p:sp>
      <p:pic>
        <p:nvPicPr>
          <p:cNvPr id="10" name="Picture 9" title="&quot; 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09750"/>
            <a:ext cx="30289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3815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+mn-lt"/>
              </a:rPr>
              <a:t>BEER: Result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7192" y="1276350"/>
            <a:ext cx="8229600" cy="4419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Inquire as to their perception of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   the situation’s impact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Inquire about their intention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Identify Potential Benefits and Consequences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If employee changes as requested; or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If current behavior continues.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Schedule follow up to check in</a:t>
            </a:r>
          </a:p>
        </p:txBody>
      </p:sp>
      <p:pic>
        <p:nvPicPr>
          <p:cNvPr id="3" name="Picture 2" title="&quot; 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677" y="711487"/>
            <a:ext cx="211455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45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8575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+mn-lt"/>
              </a:rPr>
              <a:t>BEER Feedback Sample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870525"/>
            <a:ext cx="8229600" cy="3733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</a:rPr>
              <a:t>I have noticed that ____________.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</a:rPr>
              <a:t>When this happens, ________ is impacted in _______ ways.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</a:rPr>
              <a:t>I am curious – how do you see it?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</a:rPr>
              <a:t>Moving forward, I expect ______ in order to achieve _______.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</a:rPr>
              <a:t>Let’s explore how you could meet this expectation ________ 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</a:rPr>
              <a:t>So you are agreeing to ______  and you understand, If you continue to do (the initial behavior), I will ________ (e.g. remove you from the project).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</a:rPr>
              <a:t>Let’s check back in ____________ to see how this is progressing.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21814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21423"/>
            <a:ext cx="7763814" cy="959727"/>
          </a:xfrm>
        </p:spPr>
        <p:txBody>
          <a:bodyPr/>
          <a:lstStyle/>
          <a:p>
            <a:r>
              <a:rPr lang="en-US" dirty="0" smtClean="0"/>
              <a:t>The Rundown Video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youtu.be/wRNXAdIFEAM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843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59055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n-lt"/>
              </a:rPr>
              <a:t>Video Debrief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175325"/>
            <a:ext cx="7696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Who is responsible for the results you observed in the video?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600" b="1" dirty="0">
              <a:solidFill>
                <a:schemeClr val="tx1"/>
              </a:solidFill>
              <a:latin typeface="+mn-lt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What feedback could the employee have requested in this situation to save time and uncertainty?</a:t>
            </a:r>
          </a:p>
          <a:p>
            <a:endParaRPr lang="en-US" sz="600" b="1" dirty="0">
              <a:solidFill>
                <a:schemeClr val="tx1"/>
              </a:solidFill>
              <a:latin typeface="+mn-lt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What feedback could the manager have requested from the employee?</a:t>
            </a:r>
          </a:p>
          <a:p>
            <a:endParaRPr lang="en-US" sz="600" b="1" dirty="0">
              <a:solidFill>
                <a:schemeClr val="tx1"/>
              </a:solidFill>
              <a:latin typeface="+mn-lt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What barriers to the sharing of safe and effective feedback did you observe?</a:t>
            </a:r>
          </a:p>
        </p:txBody>
      </p:sp>
      <p:pic>
        <p:nvPicPr>
          <p:cNvPr id="4" name="Picture 3" title="&quot; 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85" y="43815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7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2857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276B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276B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276B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276B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Nonverbal Elements of Feedback</a:t>
            </a:r>
            <a:endParaRPr lang="en-US" altLang="en-US" kern="0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84414" y="1352550"/>
            <a:ext cx="822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chemeClr val="tx1"/>
                </a:solidFill>
              </a:rPr>
              <a:t>People learn differently</a:t>
            </a:r>
          </a:p>
          <a:p>
            <a:pPr lvl="1">
              <a:defRPr/>
            </a:pPr>
            <a:r>
              <a:rPr lang="en-US" altLang="en-US" dirty="0">
                <a:solidFill>
                  <a:schemeClr val="tx1"/>
                </a:solidFill>
              </a:rPr>
              <a:t>Verbal</a:t>
            </a:r>
          </a:p>
          <a:p>
            <a:pPr lvl="1">
              <a:defRPr/>
            </a:pPr>
            <a:r>
              <a:rPr lang="en-US" altLang="en-US" dirty="0">
                <a:solidFill>
                  <a:schemeClr val="tx1"/>
                </a:solidFill>
              </a:rPr>
              <a:t>Nonverbal</a:t>
            </a:r>
          </a:p>
          <a:p>
            <a:pPr lvl="1">
              <a:defRPr/>
            </a:pPr>
            <a:r>
              <a:rPr lang="en-US" altLang="en-US" dirty="0">
                <a:solidFill>
                  <a:schemeClr val="tx1"/>
                </a:solidFill>
              </a:rPr>
              <a:t>Physiological</a:t>
            </a:r>
          </a:p>
          <a:p>
            <a:pPr>
              <a:defRPr/>
            </a:pPr>
            <a:endParaRPr lang="en-US" altLang="en-US" sz="1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en-US" dirty="0">
                <a:solidFill>
                  <a:schemeClr val="tx1"/>
                </a:solidFill>
              </a:rPr>
              <a:t>Use a combination of communication methods to ensure your instructions and feedback are received effectively</a:t>
            </a:r>
          </a:p>
          <a:p>
            <a:pPr>
              <a:defRPr/>
            </a:pPr>
            <a:endParaRPr lang="en-US" altLang="en-US" dirty="0"/>
          </a:p>
        </p:txBody>
      </p:sp>
      <p:pic>
        <p:nvPicPr>
          <p:cNvPr id="2" name="Picture 1" title="&quot; 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00150"/>
            <a:ext cx="2188028" cy="218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2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22514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n-lt"/>
              </a:rPr>
              <a:t>Session Goals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1352550"/>
            <a:ext cx="8001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buNone/>
            </a:pPr>
            <a:r>
              <a:rPr lang="en-US" sz="2400" i="1" dirty="0">
                <a:latin typeface="+mn-lt"/>
              </a:rPr>
              <a:t>Maximize Feedback Effectiveness to Prevent Disputes</a:t>
            </a:r>
          </a:p>
          <a:p>
            <a:pPr marL="0" lvl="0" indent="0" algn="ctr">
              <a:buNone/>
            </a:pPr>
            <a:endParaRPr lang="en-US" sz="2400" i="1" dirty="0">
              <a:latin typeface="+mn-lt"/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en-US" sz="2400" dirty="0">
                <a:latin typeface="+mn-lt"/>
              </a:rPr>
              <a:t>Influence workplace productivity and satisfaction through effective feedback</a:t>
            </a:r>
          </a:p>
          <a:p>
            <a:pPr marL="342900" lvl="0" indent="-342900">
              <a:buFont typeface="Arial" charset="0"/>
              <a:buChar char="•"/>
            </a:pPr>
            <a:endParaRPr lang="en-US" sz="1000" dirty="0">
              <a:latin typeface="+mn-lt"/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en-US" sz="2400" dirty="0">
                <a:latin typeface="+mn-lt"/>
              </a:rPr>
              <a:t>Implement a simple model to deliver and</a:t>
            </a:r>
          </a:p>
          <a:p>
            <a:pPr lvl="0"/>
            <a:r>
              <a:rPr lang="en-US" sz="2400" dirty="0">
                <a:latin typeface="+mn-lt"/>
              </a:rPr>
              <a:t>    receive effective feedback</a:t>
            </a:r>
          </a:p>
          <a:p>
            <a:pPr marL="342900" lvl="0" indent="-342900">
              <a:buFont typeface="Arial" charset="0"/>
              <a:buChar char="•"/>
            </a:pPr>
            <a:endParaRPr lang="en-US" sz="1000" dirty="0">
              <a:latin typeface="+mn-lt"/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en-US" sz="2400" dirty="0">
                <a:latin typeface="+mn-lt"/>
              </a:rPr>
              <a:t>Apply verbal and non-verbal communication techniques to enhance feedback</a:t>
            </a:r>
          </a:p>
        </p:txBody>
      </p:sp>
      <p:sp>
        <p:nvSpPr>
          <p:cNvPr id="3" name="TextBox 2" title="&quot; &quot;"/>
          <p:cNvSpPr txBox="1"/>
          <p:nvPr/>
        </p:nvSpPr>
        <p:spPr>
          <a:xfrm>
            <a:off x="2743200" y="666750"/>
            <a:ext cx="18473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title="&quot; 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770196"/>
            <a:ext cx="19621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1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4381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276B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276B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276B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276B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The Importance of Safety in Feedback</a:t>
            </a:r>
            <a:endParaRPr lang="en-US" altLang="en-US" kern="0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531327"/>
            <a:ext cx="5105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9pPr>
          </a:lstStyle>
          <a:p>
            <a:pPr>
              <a:spcAft>
                <a:spcPts val="1800"/>
              </a:spcAft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Building certain considerations into your feedback delivery will maximize the effectiveness and minimize the risks of negative repercussions</a:t>
            </a:r>
            <a:endParaRPr lang="en-US" altLang="en-US" sz="2400" kern="0" dirty="0">
              <a:solidFill>
                <a:schemeClr val="tx1"/>
              </a:solidFill>
            </a:endParaRPr>
          </a:p>
          <a:p>
            <a:pPr>
              <a:spcAft>
                <a:spcPts val="1800"/>
              </a:spcAft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Bodily protection isn’t the only types of safety important to a successful workplace</a:t>
            </a:r>
          </a:p>
        </p:txBody>
      </p:sp>
      <p:pic>
        <p:nvPicPr>
          <p:cNvPr id="2" name="Picture 1" title="&quot; 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28750"/>
            <a:ext cx="32575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7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4381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276B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276B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276B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276B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Safe Feedback is</a:t>
            </a:r>
            <a:r>
              <a:rPr lang="mr-IN" altLang="en-US" dirty="0">
                <a:solidFill>
                  <a:srgbClr val="000000"/>
                </a:solidFill>
              </a:rPr>
              <a:t>…</a:t>
            </a:r>
            <a:endParaRPr lang="en-US" altLang="en-US" kern="0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504950"/>
            <a:ext cx="8229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Given at frequent, predictable intervals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2400" kern="0" dirty="0">
                <a:solidFill>
                  <a:schemeClr val="tx1"/>
                </a:solidFill>
              </a:rPr>
              <a:t>About learning (self awareness, observation, and reflection)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2400" kern="0" dirty="0">
                <a:solidFill>
                  <a:schemeClr val="tx1"/>
                </a:solidFill>
              </a:rPr>
              <a:t>Emphasizes areas for improvement with goals and future focus, not criticisms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2400" kern="0" dirty="0">
                <a:solidFill>
                  <a:schemeClr val="tx1"/>
                </a:solidFill>
              </a:rPr>
              <a:t>Given directly to the employee or colleague and without an audience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2400" kern="0" dirty="0">
                <a:solidFill>
                  <a:schemeClr val="tx1"/>
                </a:solidFill>
              </a:rPr>
              <a:t>Reinforced and supported by leader examples</a:t>
            </a:r>
          </a:p>
        </p:txBody>
      </p:sp>
      <p:pic>
        <p:nvPicPr>
          <p:cNvPr id="2" name="Picture 1" title="&quot; 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38150"/>
            <a:ext cx="21336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94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3815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+mn-lt"/>
              </a:rPr>
              <a:t>Feedback Do’s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22925"/>
            <a:ext cx="8229600" cy="3733800"/>
          </a:xfrm>
          <a:prstGeom prst="rect">
            <a:avLst/>
          </a:prstGeom>
        </p:spPr>
        <p:txBody>
          <a:bodyPr numCol="2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9pPr>
          </a:lstStyle>
          <a:p>
            <a:pPr>
              <a:spcAft>
                <a:spcPts val="400"/>
              </a:spcAft>
            </a:pPr>
            <a:r>
              <a:rPr lang="en-US" sz="2000" dirty="0">
                <a:solidFill>
                  <a:schemeClr val="tx1"/>
                </a:solidFill>
              </a:rPr>
              <a:t>DO give feedback often</a:t>
            </a:r>
          </a:p>
          <a:p>
            <a:pPr>
              <a:spcAft>
                <a:spcPts val="400"/>
              </a:spcAft>
            </a:pPr>
            <a:r>
              <a:rPr lang="en-US" sz="2000" dirty="0">
                <a:solidFill>
                  <a:schemeClr val="tx1"/>
                </a:solidFill>
              </a:rPr>
              <a:t>DO pay attention to your facial expression when giving feedback</a:t>
            </a:r>
          </a:p>
          <a:p>
            <a:pPr>
              <a:spcAft>
                <a:spcPts val="400"/>
              </a:spcAft>
            </a:pPr>
            <a:r>
              <a:rPr lang="en-US" sz="2000" dirty="0">
                <a:solidFill>
                  <a:schemeClr val="tx1"/>
                </a:solidFill>
              </a:rPr>
              <a:t>DO be specific about what needs to change and how</a:t>
            </a:r>
          </a:p>
          <a:p>
            <a:pPr>
              <a:spcAft>
                <a:spcPts val="400"/>
              </a:spcAft>
            </a:pPr>
            <a:r>
              <a:rPr lang="en-US" sz="2000" dirty="0">
                <a:solidFill>
                  <a:schemeClr val="tx1"/>
                </a:solidFill>
              </a:rPr>
              <a:t>DO explain the reason for the feedback</a:t>
            </a:r>
          </a:p>
          <a:p>
            <a:pPr>
              <a:spcAft>
                <a:spcPts val="400"/>
              </a:spcAft>
            </a:pPr>
            <a:r>
              <a:rPr lang="en-US" sz="2000" dirty="0">
                <a:solidFill>
                  <a:schemeClr val="tx1"/>
                </a:solidFill>
              </a:rPr>
              <a:t>DO ask others for feedback</a:t>
            </a:r>
          </a:p>
          <a:p>
            <a:pPr>
              <a:spcAft>
                <a:spcPts val="400"/>
              </a:spcAft>
            </a:pPr>
            <a:r>
              <a:rPr lang="en-US" sz="2000" dirty="0">
                <a:solidFill>
                  <a:schemeClr val="tx1"/>
                </a:solidFill>
              </a:rPr>
              <a:t>DO start with appreciation</a:t>
            </a:r>
          </a:p>
          <a:p>
            <a:pPr>
              <a:spcAft>
                <a:spcPts val="400"/>
              </a:spcAft>
            </a:pPr>
            <a:r>
              <a:rPr lang="en-US" sz="2000" dirty="0">
                <a:solidFill>
                  <a:schemeClr val="tx1"/>
                </a:solidFill>
              </a:rPr>
              <a:t>DO use the </a:t>
            </a:r>
            <a:r>
              <a:rPr lang="en-US" sz="2000" dirty="0" smtClean="0">
                <a:solidFill>
                  <a:schemeClr val="tx1"/>
                </a:solidFill>
              </a:rPr>
              <a:t>words </a:t>
            </a:r>
            <a:r>
              <a:rPr lang="en-US" sz="2000" dirty="0">
                <a:solidFill>
                  <a:schemeClr val="tx1"/>
                </a:solidFill>
              </a:rPr>
              <a:t>“</a:t>
            </a:r>
            <a:r>
              <a:rPr lang="en-US" sz="2000" dirty="0" smtClean="0">
                <a:solidFill>
                  <a:schemeClr val="tx1"/>
                </a:solidFill>
              </a:rPr>
              <a:t>yes, and”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spcAft>
                <a:spcPts val="400"/>
              </a:spcAft>
            </a:pPr>
            <a:r>
              <a:rPr lang="en-US" sz="2000" dirty="0">
                <a:solidFill>
                  <a:schemeClr val="tx1"/>
                </a:solidFill>
              </a:rPr>
              <a:t>DO approach with empathy</a:t>
            </a:r>
          </a:p>
          <a:p>
            <a:pPr>
              <a:spcAft>
                <a:spcPts val="400"/>
              </a:spcAft>
            </a:pPr>
            <a:r>
              <a:rPr lang="en-US" sz="2000" dirty="0">
                <a:solidFill>
                  <a:schemeClr val="tx1"/>
                </a:solidFill>
              </a:rPr>
              <a:t>DO smile, even when giving feedback over the phone</a:t>
            </a:r>
          </a:p>
          <a:p>
            <a:pPr>
              <a:spcAft>
                <a:spcPts val="400"/>
              </a:spcAft>
            </a:pPr>
            <a:r>
              <a:rPr lang="en-US" sz="2000" dirty="0">
                <a:solidFill>
                  <a:schemeClr val="tx1"/>
                </a:solidFill>
              </a:rPr>
              <a:t>DO be authentic</a:t>
            </a:r>
          </a:p>
          <a:p>
            <a:pPr>
              <a:spcAft>
                <a:spcPts val="400"/>
              </a:spcAft>
            </a:pPr>
            <a:r>
              <a:rPr lang="en-US" sz="2000" dirty="0">
                <a:solidFill>
                  <a:schemeClr val="tx1"/>
                </a:solidFill>
              </a:rPr>
              <a:t>DO see feedback as an opportunity to connect</a:t>
            </a:r>
          </a:p>
          <a:p>
            <a:pPr>
              <a:spcAft>
                <a:spcPts val="400"/>
              </a:spcAft>
            </a:pPr>
            <a:r>
              <a:rPr lang="en-US" sz="2000" dirty="0">
                <a:solidFill>
                  <a:schemeClr val="tx1"/>
                </a:solidFill>
              </a:rPr>
              <a:t>DO give feedback in a manner likely to be perceived as inclusive and supportive</a:t>
            </a:r>
          </a:p>
        </p:txBody>
      </p:sp>
      <p:sp>
        <p:nvSpPr>
          <p:cNvPr id="3" name="Rectangle 2"/>
          <p:cNvSpPr/>
          <p:nvPr/>
        </p:nvSpPr>
        <p:spPr>
          <a:xfrm rot="1050857">
            <a:off x="7032017" y="378868"/>
            <a:ext cx="1773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1865860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3815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+mn-lt"/>
              </a:rPr>
              <a:t>Feedback Don’ts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123950"/>
            <a:ext cx="8229600" cy="3733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000" dirty="0">
                <a:solidFill>
                  <a:schemeClr val="tx1"/>
                </a:solidFill>
              </a:rPr>
              <a:t>DO NOT wait until the annual performance review to give feedback </a:t>
            </a:r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000" dirty="0">
                <a:solidFill>
                  <a:schemeClr val="tx1"/>
                </a:solidFill>
              </a:rPr>
              <a:t>DO NOT speak in generalities</a:t>
            </a:r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000" dirty="0">
                <a:solidFill>
                  <a:schemeClr val="tx1"/>
                </a:solidFill>
              </a:rPr>
              <a:t>DO NOT use an aggressive tone of voice or body language</a:t>
            </a:r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000" dirty="0">
                <a:solidFill>
                  <a:schemeClr val="tx1"/>
                </a:solidFill>
              </a:rPr>
              <a:t>DO NOT use the imperative (e.g. “do this”)</a:t>
            </a:r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000" dirty="0">
                <a:solidFill>
                  <a:schemeClr val="tx1"/>
                </a:solidFill>
              </a:rPr>
              <a:t>DO NOT give walk-up negative feedback – prepare them</a:t>
            </a:r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000" dirty="0">
                <a:solidFill>
                  <a:schemeClr val="tx1"/>
                </a:solidFill>
              </a:rPr>
              <a:t>DO NOT just give a speech – effective feedback delivery will create productive conversations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 rot="1050857">
            <a:off x="7127327" y="406970"/>
            <a:ext cx="1454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1253804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050" y="590550"/>
            <a:ext cx="555096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+mn-lt"/>
              </a:rPr>
              <a:t>Follow the simple BEER process for feedback,</a:t>
            </a:r>
          </a:p>
          <a:p>
            <a:pPr algn="ctr"/>
            <a:endParaRPr lang="en-US" sz="3200" b="1" dirty="0">
              <a:latin typeface="+mn-lt"/>
            </a:endParaRPr>
          </a:p>
          <a:p>
            <a:pPr algn="ctr"/>
            <a:r>
              <a:rPr lang="en-US" sz="3200" b="1" dirty="0">
                <a:latin typeface="+mn-lt"/>
              </a:rPr>
              <a:t>Pay attention to nonverbal delivery, and </a:t>
            </a:r>
          </a:p>
          <a:p>
            <a:pPr algn="ctr"/>
            <a:r>
              <a:rPr lang="en-US" sz="3200" b="1" dirty="0">
                <a:latin typeface="+mn-lt"/>
              </a:rPr>
              <a:t> </a:t>
            </a:r>
          </a:p>
          <a:p>
            <a:pPr algn="ctr"/>
            <a:r>
              <a:rPr lang="en-US" sz="3200" b="1" dirty="0">
                <a:latin typeface="+mn-lt"/>
              </a:rPr>
              <a:t>Watch your employees’ productivity improve!</a:t>
            </a:r>
          </a:p>
        </p:txBody>
      </p:sp>
      <p:sp>
        <p:nvSpPr>
          <p:cNvPr id="4" name="Content Placeholder 2" title="&quot; &quot;"/>
          <p:cNvSpPr txBox="1">
            <a:spLocks/>
          </p:cNvSpPr>
          <p:nvPr/>
        </p:nvSpPr>
        <p:spPr>
          <a:xfrm>
            <a:off x="457200" y="1123950"/>
            <a:ext cx="8229600" cy="3733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kern="0" dirty="0"/>
          </a:p>
        </p:txBody>
      </p:sp>
      <p:pic>
        <p:nvPicPr>
          <p:cNvPr id="3" name="Picture 2" title="&quot; 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012" y="998013"/>
            <a:ext cx="2792937" cy="279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2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655657"/>
            <a:ext cx="419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276B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276B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276B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276B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Thank you</a:t>
            </a:r>
            <a:endParaRPr lang="en-US" altLang="en-US" kern="0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" y="2038350"/>
            <a:ext cx="8763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9pPr>
          </a:lstStyle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b="1" kern="0" dirty="0">
                <a:solidFill>
                  <a:schemeClr val="tx1"/>
                </a:solidFill>
              </a:rPr>
              <a:t>Tracey Cairnie</a:t>
            </a:r>
            <a:r>
              <a:rPr lang="en-US" altLang="en-US" kern="0" dirty="0">
                <a:solidFill>
                  <a:schemeClr val="tx1"/>
                </a:solidFill>
              </a:rPr>
              <a:t>, </a:t>
            </a:r>
            <a:r>
              <a:rPr lang="en-US" altLang="en-US" u="sng" kern="0" dirty="0">
                <a:solidFill>
                  <a:schemeClr val="tx1"/>
                </a:solidFill>
              </a:rPr>
              <a:t>tcairnie@corevisionllc.com</a:t>
            </a:r>
            <a:r>
              <a:rPr lang="en-US" altLang="en-US" kern="0" dirty="0">
                <a:solidFill>
                  <a:schemeClr val="tx1"/>
                </a:solidFill>
              </a:rPr>
              <a:t>, (571) 214-3692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kern="0" dirty="0">
                <a:solidFill>
                  <a:schemeClr val="tx1"/>
                </a:solidFill>
              </a:rPr>
              <a:t>Owner, CoreVision, LLC; Trainer, Coach &amp; Mediator, NVMS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b="1" kern="0" dirty="0">
                <a:solidFill>
                  <a:schemeClr val="tx1"/>
                </a:solidFill>
              </a:rPr>
              <a:t>Megan Johnston</a:t>
            </a:r>
            <a:r>
              <a:rPr lang="en-US" altLang="en-US" kern="0" dirty="0">
                <a:solidFill>
                  <a:schemeClr val="tx1"/>
                </a:solidFill>
              </a:rPr>
              <a:t>, </a:t>
            </a:r>
            <a:r>
              <a:rPr lang="en-US" altLang="en-US" u="sng" kern="0" dirty="0">
                <a:solidFill>
                  <a:schemeClr val="tx1"/>
                </a:solidFill>
              </a:rPr>
              <a:t>director@nvms.us</a:t>
            </a:r>
            <a:r>
              <a:rPr lang="en-US" altLang="en-US" kern="0">
                <a:solidFill>
                  <a:srgbClr val="000000"/>
                </a:solidFill>
              </a:rPr>
              <a:t>, </a:t>
            </a:r>
            <a:r>
              <a:rPr lang="en-US" altLang="en-US" kern="0" smtClean="0">
                <a:solidFill>
                  <a:schemeClr val="tx1"/>
                </a:solidFill>
              </a:rPr>
              <a:t>(</a:t>
            </a:r>
            <a:r>
              <a:rPr lang="en-US" altLang="en-US" kern="0" dirty="0" smtClean="0">
                <a:solidFill>
                  <a:schemeClr val="tx1"/>
                </a:solidFill>
              </a:rPr>
              <a:t>703</a:t>
            </a:r>
            <a:r>
              <a:rPr lang="en-US" altLang="en-US" kern="0" dirty="0">
                <a:solidFill>
                  <a:schemeClr val="tx1"/>
                </a:solidFill>
              </a:rPr>
              <a:t>) 865-7260</a:t>
            </a:r>
            <a:endParaRPr lang="en-US" altLang="en-US" u="sng" kern="0" dirty="0">
              <a:solidFill>
                <a:schemeClr val="tx1"/>
              </a:solidFill>
            </a:endParaRP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kern="0" dirty="0">
                <a:solidFill>
                  <a:schemeClr val="tx1"/>
                </a:solidFill>
              </a:rPr>
              <a:t>Executive Director, NVMS </a:t>
            </a:r>
            <a:endParaRPr lang="en-US" altLang="en-US" u="sng" kern="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14800" y="4292184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+mn-lt"/>
              </a:rPr>
              <a:t>Feel free to contact us with questions!</a:t>
            </a:r>
            <a:endParaRPr lang="en-US" sz="4400" i="1" dirty="0">
              <a:latin typeface="+mn-lt"/>
            </a:endParaRPr>
          </a:p>
        </p:txBody>
      </p:sp>
      <p:pic>
        <p:nvPicPr>
          <p:cNvPr id="3" name="Picture 2" descr="Communicate. Resolve. Advance." title="Logo of NVM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32587"/>
            <a:ext cx="2692400" cy="136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44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3815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+mn-lt"/>
              </a:rPr>
              <a:t>Additional Resources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123950"/>
            <a:ext cx="8229600" cy="3733800"/>
          </a:xfrm>
          <a:prstGeom prst="rect">
            <a:avLst/>
          </a:prstGeom>
        </p:spPr>
        <p:txBody>
          <a:bodyPr numCol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0" dirty="0">
                <a:solidFill>
                  <a:schemeClr val="tx1"/>
                </a:solidFill>
              </a:rPr>
              <a:t>Glaser, Judith E. Conversational Intelligence. How Great Leaders Build Trust and Get Extraordinary Results.  (2014). 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0" dirty="0">
                <a:solidFill>
                  <a:schemeClr val="tx1"/>
                </a:solidFill>
              </a:rPr>
              <a:t>Kaye, Beverly and Giulioni, Julie Winkle. Help Them Grow or Watch Them Go. (2012).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0" dirty="0">
                <a:solidFill>
                  <a:schemeClr val="tx1"/>
                </a:solidFill>
              </a:rPr>
              <a:t>Stone, Douglas and Heen, Sheila. Thanks for the Feedback: The Science and Art of Receiving Feedback Well. (2015)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3453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61537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n-lt"/>
              </a:rPr>
              <a:t>Individual Activity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0" y="1200150"/>
            <a:ext cx="4572000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400" dirty="0">
                <a:latin typeface="+mn-lt"/>
              </a:rPr>
              <a:t>Close or lower your eyes while performing task</a:t>
            </a:r>
          </a:p>
          <a:p>
            <a:pPr marL="0" lvl="0" indent="0">
              <a:lnSpc>
                <a:spcPct val="120000"/>
              </a:lnSpc>
              <a:buNone/>
            </a:pPr>
            <a:endParaRPr lang="en-US" sz="1600" dirty="0">
              <a:latin typeface="+mn-lt"/>
            </a:endParaRPr>
          </a:p>
          <a:p>
            <a:pPr marL="342900" lvl="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400" dirty="0">
                <a:latin typeface="+mn-lt"/>
              </a:rPr>
              <a:t>Listen carefully to the instructions</a:t>
            </a:r>
          </a:p>
          <a:p>
            <a:pPr marL="0" lvl="0" indent="0">
              <a:lnSpc>
                <a:spcPct val="120000"/>
              </a:lnSpc>
              <a:buNone/>
            </a:pPr>
            <a:endParaRPr lang="en-US" sz="1600" dirty="0">
              <a:latin typeface="+mn-lt"/>
            </a:endParaRPr>
          </a:p>
          <a:p>
            <a:pPr marL="342900" lvl="0" indent="-342900">
              <a:lnSpc>
                <a:spcPct val="120000"/>
              </a:lnSpc>
              <a:buFont typeface="Arial" charset="0"/>
              <a:buChar char="•"/>
            </a:pPr>
            <a:r>
              <a:rPr lang="en-US" sz="2400" dirty="0">
                <a:latin typeface="+mn-lt"/>
              </a:rPr>
              <a:t>The goal is to ensure consistency</a:t>
            </a:r>
          </a:p>
        </p:txBody>
      </p:sp>
      <p:pic>
        <p:nvPicPr>
          <p:cNvPr id="4" name="Picture 3" title="&quot; &quot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824" y="2114550"/>
            <a:ext cx="32289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69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4381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276B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276B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276B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276B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The Cost of Poor Communication</a:t>
            </a:r>
            <a:endParaRPr lang="en-US" altLang="en-US" kern="0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576968"/>
            <a:ext cx="5105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What happened during the activity?</a:t>
            </a:r>
          </a:p>
          <a:p>
            <a:pPr>
              <a:defRPr/>
            </a:pPr>
            <a:endParaRPr lang="en-US" altLang="en-US" sz="9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What feedback would you give us to improve consistency?</a:t>
            </a:r>
          </a:p>
          <a:p>
            <a:pPr>
              <a:defRPr/>
            </a:pPr>
            <a:endParaRPr lang="en-US" altLang="en-US" sz="9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How would you deliver that feedback?</a:t>
            </a:r>
          </a:p>
        </p:txBody>
      </p:sp>
      <p:pic>
        <p:nvPicPr>
          <p:cNvPr id="2" name="Picture 1" title="&quot; 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470" y="1576968"/>
            <a:ext cx="31242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3483" y="361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276B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276B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276B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276B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When We Avoid Feedback</a:t>
            </a:r>
            <a:endParaRPr lang="en-US" altLang="en-US" kern="0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5206" y="1276350"/>
            <a:ext cx="8229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D00"/>
              </a:buClr>
              <a:buFont typeface="Wingdings" pitchFamily="2" charset="2"/>
              <a:buChar char="v"/>
              <a:defRPr sz="2000">
                <a:solidFill>
                  <a:srgbClr val="3366CC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Often we are reticent to give or request feedback.</a:t>
            </a:r>
          </a:p>
          <a:p>
            <a:pPr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This is strongest when:</a:t>
            </a:r>
          </a:p>
          <a:p>
            <a:pPr lvl="1"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We are unsure of expectations;</a:t>
            </a:r>
          </a:p>
          <a:p>
            <a:pPr lvl="1"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There is low trust; </a:t>
            </a:r>
          </a:p>
          <a:p>
            <a:pPr lvl="1"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We are concerned with how </a:t>
            </a:r>
          </a:p>
          <a:p>
            <a:pPr marL="457200" lvl="1" indent="0">
              <a:buNone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feedback will be received; or</a:t>
            </a:r>
          </a:p>
          <a:p>
            <a:pPr lvl="1"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We are unaware of how others </a:t>
            </a:r>
          </a:p>
          <a:p>
            <a:pPr marL="457200" lvl="1" indent="0">
              <a:buNone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perceive us.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Why else?</a:t>
            </a:r>
            <a:endParaRPr lang="en-US" altLang="en-US" sz="2400" kern="0" dirty="0">
              <a:solidFill>
                <a:srgbClr val="000000"/>
              </a:solidFill>
            </a:endParaRPr>
          </a:p>
        </p:txBody>
      </p:sp>
      <p:pic>
        <p:nvPicPr>
          <p:cNvPr id="2" name="Picture 1" title="&quot; 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190750"/>
            <a:ext cx="357956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3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391" y="459184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n-lt"/>
              </a:rPr>
              <a:t>Arc of Engagement</a:t>
            </a:r>
          </a:p>
          <a:p>
            <a:pPr algn="ctr"/>
            <a:r>
              <a:rPr lang="en-US" sz="1600" b="1" dirty="0">
                <a:latin typeface="+mn-lt"/>
              </a:rPr>
              <a:t>Judith Glaser’s Conversational Intelligence</a:t>
            </a:r>
          </a:p>
        </p:txBody>
      </p:sp>
      <p:sp>
        <p:nvSpPr>
          <p:cNvPr id="20" name="Block Arc 19" title="&quot; &quot;"/>
          <p:cNvSpPr/>
          <p:nvPr/>
        </p:nvSpPr>
        <p:spPr bwMode="auto">
          <a:xfrm rot="745291">
            <a:off x="528152" y="1424121"/>
            <a:ext cx="7674837" cy="6717561"/>
          </a:xfrm>
          <a:prstGeom prst="blockArc">
            <a:avLst>
              <a:gd name="adj1" fmla="val 10009143"/>
              <a:gd name="adj2" fmla="val 20816156"/>
              <a:gd name="adj3" fmla="val 6524"/>
            </a:avLst>
          </a:prstGeom>
          <a:solidFill>
            <a:srgbClr val="AEE15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pic>
        <p:nvPicPr>
          <p:cNvPr id="3" name="Picture 2" title="&quot; &quot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034539" y="2387927"/>
            <a:ext cx="2371087" cy="21045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7304" y="4515975"/>
            <a:ext cx="8678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                               Listening                              WE</a:t>
            </a:r>
          </a:p>
        </p:txBody>
      </p:sp>
      <p:sp>
        <p:nvSpPr>
          <p:cNvPr id="4" name="TextBox 3"/>
          <p:cNvSpPr txBox="1"/>
          <p:nvPr/>
        </p:nvSpPr>
        <p:spPr>
          <a:xfrm rot="17149564">
            <a:off x="224221" y="3580765"/>
            <a:ext cx="13471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Resistor</a:t>
            </a:r>
          </a:p>
        </p:txBody>
      </p:sp>
      <p:sp>
        <p:nvSpPr>
          <p:cNvPr id="13" name="TextBox 12"/>
          <p:cNvSpPr txBox="1"/>
          <p:nvPr/>
        </p:nvSpPr>
        <p:spPr>
          <a:xfrm rot="19297826">
            <a:off x="1447600" y="1979014"/>
            <a:ext cx="1366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Skeptic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16490" y="1432275"/>
            <a:ext cx="1733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Wait &amp; See</a:t>
            </a:r>
          </a:p>
        </p:txBody>
      </p:sp>
      <p:sp>
        <p:nvSpPr>
          <p:cNvPr id="15" name="TextBox 14"/>
          <p:cNvSpPr txBox="1"/>
          <p:nvPr/>
        </p:nvSpPr>
        <p:spPr>
          <a:xfrm rot="1956762">
            <a:off x="5318814" y="2131015"/>
            <a:ext cx="2318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Experimenter</a:t>
            </a:r>
          </a:p>
        </p:txBody>
      </p:sp>
      <p:sp>
        <p:nvSpPr>
          <p:cNvPr id="16" name="TextBox 15"/>
          <p:cNvSpPr txBox="1"/>
          <p:nvPr/>
        </p:nvSpPr>
        <p:spPr>
          <a:xfrm rot="3884706">
            <a:off x="6681536" y="3519953"/>
            <a:ext cx="1857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Co-Creators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9241" y="3276863"/>
            <a:ext cx="1306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Low Trust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65796" y="1989187"/>
            <a:ext cx="2119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Conditional Trust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41257" y="3181734"/>
            <a:ext cx="1356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High Trust</a:t>
            </a:r>
          </a:p>
        </p:txBody>
      </p:sp>
    </p:spTree>
    <p:extLst>
      <p:ext uri="{BB962C8B-B14F-4D97-AF65-F5344CB8AC3E}">
        <p14:creationId xmlns:p14="http://schemas.microsoft.com/office/powerpoint/2010/main" val="1019601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3815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n-lt"/>
              </a:rPr>
              <a:t>Chemical Conversations</a:t>
            </a:r>
          </a:p>
          <a:p>
            <a:pPr algn="ctr"/>
            <a:r>
              <a:rPr lang="en-US" sz="1600" b="1" dirty="0"/>
              <a:t>Judith Glaser’s Conversational Intelligence</a:t>
            </a:r>
          </a:p>
        </p:txBody>
      </p:sp>
      <p:pic>
        <p:nvPicPr>
          <p:cNvPr id="9" name="Picture 8" title="&quot; &quot;"/>
          <p:cNvPicPr>
            <a:picLocks noChangeAspect="1"/>
          </p:cNvPicPr>
          <p:nvPr/>
        </p:nvPicPr>
        <p:blipFill rotWithShape="1">
          <a:blip r:embed="rId3"/>
          <a:srcRect l="18390" r="15037"/>
          <a:stretch/>
        </p:blipFill>
        <p:spPr>
          <a:xfrm>
            <a:off x="5572485" y="1885950"/>
            <a:ext cx="3651552" cy="2966294"/>
          </a:xfrm>
          <a:prstGeom prst="rect">
            <a:avLst/>
          </a:prstGeom>
        </p:spPr>
      </p:pic>
      <p:pic>
        <p:nvPicPr>
          <p:cNvPr id="7" name="Picture 6" title="&quot; &quot;"/>
          <p:cNvPicPr>
            <a:picLocks noChangeAspect="1"/>
          </p:cNvPicPr>
          <p:nvPr/>
        </p:nvPicPr>
        <p:blipFill rotWithShape="1">
          <a:blip r:embed="rId3"/>
          <a:srcRect l="18390" r="15037"/>
          <a:stretch/>
        </p:blipFill>
        <p:spPr>
          <a:xfrm>
            <a:off x="138691" y="1885950"/>
            <a:ext cx="3327416" cy="2966294"/>
          </a:xfrm>
          <a:prstGeom prst="rect">
            <a:avLst/>
          </a:prstGeom>
        </p:spPr>
      </p:pic>
      <p:pic>
        <p:nvPicPr>
          <p:cNvPr id="3" name="Picture 2" title="&quot; &quot;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214260" y="1600059"/>
            <a:ext cx="2646415" cy="23488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561928" y="2307462"/>
            <a:ext cx="2082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Arousal &amp; Stress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1463" y="1504677"/>
            <a:ext cx="2667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Noradrenaline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Adrenaline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Cortisol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6775018" y="2393037"/>
            <a:ext cx="3469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Connection, Pleasure &amp; Calm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94708" y="1307040"/>
            <a:ext cx="19850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Oxytocin</a:t>
            </a:r>
          </a:p>
          <a:p>
            <a:pPr algn="ctr"/>
            <a:r>
              <a:rPr lang="en-US" sz="2400" dirty="0">
                <a:solidFill>
                  <a:schemeClr val="accent2"/>
                </a:solidFill>
              </a:rPr>
              <a:t>Dopamine</a:t>
            </a:r>
          </a:p>
          <a:p>
            <a:pPr algn="ctr"/>
            <a:r>
              <a:rPr lang="en-US" sz="2400" dirty="0">
                <a:solidFill>
                  <a:schemeClr val="accent2"/>
                </a:solidFill>
              </a:rPr>
              <a:t>Serotonin</a:t>
            </a:r>
          </a:p>
          <a:p>
            <a:pPr algn="ctr"/>
            <a:r>
              <a:rPr lang="en-US" sz="2400" dirty="0">
                <a:solidFill>
                  <a:schemeClr val="accent2"/>
                </a:solidFill>
              </a:rPr>
              <a:t>GABA</a:t>
            </a:r>
          </a:p>
        </p:txBody>
      </p:sp>
    </p:spTree>
    <p:extLst>
      <p:ext uri="{BB962C8B-B14F-4D97-AF65-F5344CB8AC3E}">
        <p14:creationId xmlns:p14="http://schemas.microsoft.com/office/powerpoint/2010/main" val="33267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8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38150"/>
            <a:ext cx="8534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+mj-lt"/>
              </a:rPr>
              <a:t>Chemical Conversations</a:t>
            </a:r>
          </a:p>
          <a:p>
            <a:pPr algn="ctr"/>
            <a:r>
              <a:rPr lang="en-US" sz="1600" b="1" dirty="0">
                <a:latin typeface="+mj-lt"/>
              </a:rPr>
              <a:t>Judith Glaser’s Conversational Intelligence</a:t>
            </a:r>
          </a:p>
        </p:txBody>
      </p:sp>
      <p:pic>
        <p:nvPicPr>
          <p:cNvPr id="9" name="Picture 8" title="&quot; &quot;"/>
          <p:cNvPicPr>
            <a:picLocks noChangeAspect="1"/>
          </p:cNvPicPr>
          <p:nvPr/>
        </p:nvPicPr>
        <p:blipFill rotWithShape="1">
          <a:blip r:embed="rId3"/>
          <a:srcRect l="18390" r="15037"/>
          <a:stretch/>
        </p:blipFill>
        <p:spPr>
          <a:xfrm>
            <a:off x="5914325" y="1227693"/>
            <a:ext cx="2721511" cy="2210787"/>
          </a:xfrm>
          <a:prstGeom prst="rect">
            <a:avLst/>
          </a:prstGeom>
        </p:spPr>
      </p:pic>
      <p:pic>
        <p:nvPicPr>
          <p:cNvPr id="7" name="Picture 6" title="&quot; &quot;"/>
          <p:cNvPicPr>
            <a:picLocks noChangeAspect="1"/>
          </p:cNvPicPr>
          <p:nvPr/>
        </p:nvPicPr>
        <p:blipFill rotWithShape="1">
          <a:blip r:embed="rId3"/>
          <a:srcRect l="18390" r="15037"/>
          <a:stretch/>
        </p:blipFill>
        <p:spPr>
          <a:xfrm>
            <a:off x="340575" y="1248709"/>
            <a:ext cx="2478825" cy="2209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087" y="452360"/>
            <a:ext cx="2667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Noradrenaline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</a:rPr>
              <a:t>Adrenaline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</a:rPr>
              <a:t>Cortisol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561928" y="2307462"/>
            <a:ext cx="2082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Arousal &amp; Stress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8E273E7-48A1-994B-A9D1-513644FB247D}"/>
              </a:ext>
            </a:extLst>
          </p:cNvPr>
          <p:cNvSpPr txBox="1"/>
          <p:nvPr/>
        </p:nvSpPr>
        <p:spPr>
          <a:xfrm rot="21430030">
            <a:off x="1573764" y="1354884"/>
            <a:ext cx="116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Rigid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A975C21-612F-A14D-9AC1-29F37598D2A9}"/>
              </a:ext>
            </a:extLst>
          </p:cNvPr>
          <p:cNvSpPr txBox="1"/>
          <p:nvPr/>
        </p:nvSpPr>
        <p:spPr>
          <a:xfrm rot="21402189">
            <a:off x="1631274" y="1552824"/>
            <a:ext cx="139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Worried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xmlns="" id="{C32DD69B-3A9F-0743-B687-97027FF4DFB6}"/>
              </a:ext>
            </a:extLst>
          </p:cNvPr>
          <p:cNvSpPr txBox="1"/>
          <p:nvPr/>
        </p:nvSpPr>
        <p:spPr>
          <a:xfrm rot="839208">
            <a:off x="601449" y="1523144"/>
            <a:ext cx="794385" cy="34798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Defensive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287D66D-F6C9-6447-B5F7-417DDD9099C7}"/>
              </a:ext>
            </a:extLst>
          </p:cNvPr>
          <p:cNvSpPr txBox="1"/>
          <p:nvPr/>
        </p:nvSpPr>
        <p:spPr>
          <a:xfrm rot="21430030">
            <a:off x="634790" y="1247635"/>
            <a:ext cx="116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50799" y="355084"/>
            <a:ext cx="19850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</a:rPr>
              <a:t>Oxytocin</a:t>
            </a:r>
          </a:p>
          <a:p>
            <a:pPr algn="ctr"/>
            <a:r>
              <a:rPr lang="en-US" sz="1400" b="1" dirty="0">
                <a:solidFill>
                  <a:schemeClr val="accent2"/>
                </a:solidFill>
              </a:rPr>
              <a:t>Dopamine</a:t>
            </a:r>
          </a:p>
          <a:p>
            <a:pPr algn="ctr"/>
            <a:r>
              <a:rPr lang="en-US" sz="1400" b="1" dirty="0">
                <a:solidFill>
                  <a:schemeClr val="accent2"/>
                </a:solidFill>
              </a:rPr>
              <a:t>Serotonin</a:t>
            </a:r>
          </a:p>
          <a:p>
            <a:pPr algn="ctr"/>
            <a:r>
              <a:rPr lang="en-US" sz="1400" dirty="0">
                <a:solidFill>
                  <a:schemeClr val="accent2"/>
                </a:solidFill>
              </a:rPr>
              <a:t>GABA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6775018" y="2393037"/>
            <a:ext cx="3469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Connection, Pleasure &amp; Calm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4014252-64A5-1546-AAF5-474A455B8F37}"/>
              </a:ext>
            </a:extLst>
          </p:cNvPr>
          <p:cNvSpPr txBox="1"/>
          <p:nvPr/>
        </p:nvSpPr>
        <p:spPr>
          <a:xfrm rot="1519869">
            <a:off x="5991220" y="1180385"/>
            <a:ext cx="116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Upbeat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3B2928C-59A7-1F48-AB6B-3FFA32BDE278}"/>
              </a:ext>
            </a:extLst>
          </p:cNvPr>
          <p:cNvSpPr txBox="1"/>
          <p:nvPr/>
        </p:nvSpPr>
        <p:spPr>
          <a:xfrm>
            <a:off x="7157650" y="1255846"/>
            <a:ext cx="116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F37EDE6-D518-5048-AD8C-CC8F9EB4DFF1}"/>
              </a:ext>
            </a:extLst>
          </p:cNvPr>
          <p:cNvSpPr txBox="1"/>
          <p:nvPr/>
        </p:nvSpPr>
        <p:spPr>
          <a:xfrm rot="21442683">
            <a:off x="7142436" y="1486825"/>
            <a:ext cx="116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4415C6B-1746-0D49-A64C-9C1C6B2CFD49}"/>
              </a:ext>
            </a:extLst>
          </p:cNvPr>
          <p:cNvSpPr txBox="1"/>
          <p:nvPr/>
        </p:nvSpPr>
        <p:spPr>
          <a:xfrm rot="481373">
            <a:off x="6006049" y="1499785"/>
            <a:ext cx="120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Engaged</a:t>
            </a:r>
          </a:p>
        </p:txBody>
      </p:sp>
      <p:cxnSp>
        <p:nvCxnSpPr>
          <p:cNvPr id="21" name="Straight Connector 20" title="&quot; &quot;">
            <a:extLst>
              <a:ext uri="{FF2B5EF4-FFF2-40B4-BE49-F238E27FC236}">
                <a16:creationId xmlns:a16="http://schemas.microsoft.com/office/drawing/2014/main" xmlns="" id="{85EC4756-9B28-5343-B1F6-113995B27DF8}"/>
              </a:ext>
            </a:extLst>
          </p:cNvPr>
          <p:cNvCxnSpPr>
            <a:cxnSpLocks/>
          </p:cNvCxnSpPr>
          <p:nvPr/>
        </p:nvCxnSpPr>
        <p:spPr>
          <a:xfrm>
            <a:off x="451831" y="3661410"/>
            <a:ext cx="2264110" cy="0"/>
          </a:xfrm>
          <a:prstGeom prst="line">
            <a:avLst/>
          </a:prstGeom>
          <a:ln w="476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 title="&quot; &quot;">
            <a:extLst>
              <a:ext uri="{FF2B5EF4-FFF2-40B4-BE49-F238E27FC236}">
                <a16:creationId xmlns:a16="http://schemas.microsoft.com/office/drawing/2014/main" xmlns="" id="{231A9E5B-5E1C-1D4F-BFB3-F064E9C4EED7}"/>
              </a:ext>
            </a:extLst>
          </p:cNvPr>
          <p:cNvCxnSpPr>
            <a:cxnSpLocks/>
          </p:cNvCxnSpPr>
          <p:nvPr/>
        </p:nvCxnSpPr>
        <p:spPr>
          <a:xfrm>
            <a:off x="451831" y="4090556"/>
            <a:ext cx="2308307" cy="0"/>
          </a:xfrm>
          <a:prstGeom prst="line">
            <a:avLst/>
          </a:prstGeom>
          <a:ln w="476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 title="&quot; &quot;">
            <a:extLst>
              <a:ext uri="{FF2B5EF4-FFF2-40B4-BE49-F238E27FC236}">
                <a16:creationId xmlns:a16="http://schemas.microsoft.com/office/drawing/2014/main" xmlns="" id="{8D3971D1-2C17-8746-8604-D43A750CBE68}"/>
              </a:ext>
            </a:extLst>
          </p:cNvPr>
          <p:cNvCxnSpPr>
            <a:cxnSpLocks/>
          </p:cNvCxnSpPr>
          <p:nvPr/>
        </p:nvCxnSpPr>
        <p:spPr>
          <a:xfrm>
            <a:off x="451831" y="4499610"/>
            <a:ext cx="2318259" cy="0"/>
          </a:xfrm>
          <a:prstGeom prst="line">
            <a:avLst/>
          </a:prstGeom>
          <a:ln w="476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 title="&quot; &quot;">
            <a:extLst>
              <a:ext uri="{FF2B5EF4-FFF2-40B4-BE49-F238E27FC236}">
                <a16:creationId xmlns:a16="http://schemas.microsoft.com/office/drawing/2014/main" xmlns="" id="{0FB27CDA-BC15-0048-970C-15E549E2CCDD}"/>
              </a:ext>
            </a:extLst>
          </p:cNvPr>
          <p:cNvCxnSpPr>
            <a:cxnSpLocks/>
          </p:cNvCxnSpPr>
          <p:nvPr/>
        </p:nvCxnSpPr>
        <p:spPr>
          <a:xfrm>
            <a:off x="451831" y="4933950"/>
            <a:ext cx="2339954" cy="0"/>
          </a:xfrm>
          <a:prstGeom prst="line">
            <a:avLst/>
          </a:prstGeom>
          <a:ln w="476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 title="&quot; &quot;">
            <a:extLst>
              <a:ext uri="{FF2B5EF4-FFF2-40B4-BE49-F238E27FC236}">
                <a16:creationId xmlns:a16="http://schemas.microsoft.com/office/drawing/2014/main" xmlns="" id="{24F09962-1CB1-4446-A061-B4AE1F215923}"/>
              </a:ext>
            </a:extLst>
          </p:cNvPr>
          <p:cNvCxnSpPr>
            <a:cxnSpLocks/>
          </p:cNvCxnSpPr>
          <p:nvPr/>
        </p:nvCxnSpPr>
        <p:spPr>
          <a:xfrm>
            <a:off x="5958550" y="3596640"/>
            <a:ext cx="2234936" cy="0"/>
          </a:xfrm>
          <a:prstGeom prst="line">
            <a:avLst/>
          </a:prstGeom>
          <a:ln w="476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 title="&quot; &quot;">
            <a:extLst>
              <a:ext uri="{FF2B5EF4-FFF2-40B4-BE49-F238E27FC236}">
                <a16:creationId xmlns:a16="http://schemas.microsoft.com/office/drawing/2014/main" xmlns="" id="{F65977EA-1C94-4048-BEB4-C1C5E6864693}"/>
              </a:ext>
            </a:extLst>
          </p:cNvPr>
          <p:cNvCxnSpPr>
            <a:cxnSpLocks/>
          </p:cNvCxnSpPr>
          <p:nvPr/>
        </p:nvCxnSpPr>
        <p:spPr>
          <a:xfrm>
            <a:off x="5958550" y="4025786"/>
            <a:ext cx="2279133" cy="0"/>
          </a:xfrm>
          <a:prstGeom prst="line">
            <a:avLst/>
          </a:prstGeom>
          <a:ln w="476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 title="&quot; &quot;">
            <a:extLst>
              <a:ext uri="{FF2B5EF4-FFF2-40B4-BE49-F238E27FC236}">
                <a16:creationId xmlns:a16="http://schemas.microsoft.com/office/drawing/2014/main" xmlns="" id="{F0E28296-BB36-4449-A919-C582F1412F93}"/>
              </a:ext>
            </a:extLst>
          </p:cNvPr>
          <p:cNvCxnSpPr>
            <a:cxnSpLocks/>
          </p:cNvCxnSpPr>
          <p:nvPr/>
        </p:nvCxnSpPr>
        <p:spPr>
          <a:xfrm>
            <a:off x="5958550" y="4434840"/>
            <a:ext cx="2289085" cy="0"/>
          </a:xfrm>
          <a:prstGeom prst="line">
            <a:avLst/>
          </a:prstGeom>
          <a:ln w="476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 title="&quot; &quot;">
            <a:extLst>
              <a:ext uri="{FF2B5EF4-FFF2-40B4-BE49-F238E27FC236}">
                <a16:creationId xmlns:a16="http://schemas.microsoft.com/office/drawing/2014/main" xmlns="" id="{B18967D6-872D-9640-B9F3-5B546C4BBA73}"/>
              </a:ext>
            </a:extLst>
          </p:cNvPr>
          <p:cNvCxnSpPr>
            <a:cxnSpLocks/>
          </p:cNvCxnSpPr>
          <p:nvPr/>
        </p:nvCxnSpPr>
        <p:spPr>
          <a:xfrm>
            <a:off x="5958550" y="4869180"/>
            <a:ext cx="2310780" cy="0"/>
          </a:xfrm>
          <a:prstGeom prst="line">
            <a:avLst/>
          </a:prstGeom>
          <a:ln w="476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 title="&quot; &quot;">
            <a:extLst>
              <a:ext uri="{FF2B5EF4-FFF2-40B4-BE49-F238E27FC236}">
                <a16:creationId xmlns:a16="http://schemas.microsoft.com/office/drawing/2014/main" xmlns="" id="{605F928A-2AC8-9E40-8C48-055DED77D316}"/>
              </a:ext>
            </a:extLst>
          </p:cNvPr>
          <p:cNvCxnSpPr>
            <a:cxnSpLocks/>
          </p:cNvCxnSpPr>
          <p:nvPr/>
        </p:nvCxnSpPr>
        <p:spPr>
          <a:xfrm>
            <a:off x="3376656" y="3596640"/>
            <a:ext cx="1891948" cy="0"/>
          </a:xfrm>
          <a:prstGeom prst="line">
            <a:avLst/>
          </a:prstGeom>
          <a:ln w="476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 title="&quot; &quot;">
            <a:extLst>
              <a:ext uri="{FF2B5EF4-FFF2-40B4-BE49-F238E27FC236}">
                <a16:creationId xmlns:a16="http://schemas.microsoft.com/office/drawing/2014/main" xmlns="" id="{E9E299F9-1C48-FA43-B25F-1C039123AA33}"/>
              </a:ext>
            </a:extLst>
          </p:cNvPr>
          <p:cNvCxnSpPr>
            <a:cxnSpLocks/>
          </p:cNvCxnSpPr>
          <p:nvPr/>
        </p:nvCxnSpPr>
        <p:spPr>
          <a:xfrm>
            <a:off x="3420853" y="4025786"/>
            <a:ext cx="1847751" cy="0"/>
          </a:xfrm>
          <a:prstGeom prst="line">
            <a:avLst/>
          </a:prstGeom>
          <a:ln w="476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 title="&quot; &quot;">
            <a:extLst>
              <a:ext uri="{FF2B5EF4-FFF2-40B4-BE49-F238E27FC236}">
                <a16:creationId xmlns:a16="http://schemas.microsoft.com/office/drawing/2014/main" xmlns="" id="{DCA8B4DB-CEA1-4343-83BA-436285792C3D}"/>
              </a:ext>
            </a:extLst>
          </p:cNvPr>
          <p:cNvCxnSpPr>
            <a:cxnSpLocks/>
          </p:cNvCxnSpPr>
          <p:nvPr/>
        </p:nvCxnSpPr>
        <p:spPr>
          <a:xfrm>
            <a:off x="3430805" y="4434840"/>
            <a:ext cx="1837799" cy="0"/>
          </a:xfrm>
          <a:prstGeom prst="line">
            <a:avLst/>
          </a:prstGeom>
          <a:ln w="476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 title="&quot; &quot;">
            <a:extLst>
              <a:ext uri="{FF2B5EF4-FFF2-40B4-BE49-F238E27FC236}">
                <a16:creationId xmlns:a16="http://schemas.microsoft.com/office/drawing/2014/main" xmlns="" id="{D3ECD735-C247-A143-8690-C56AE26F0349}"/>
              </a:ext>
            </a:extLst>
          </p:cNvPr>
          <p:cNvCxnSpPr>
            <a:cxnSpLocks/>
          </p:cNvCxnSpPr>
          <p:nvPr/>
        </p:nvCxnSpPr>
        <p:spPr>
          <a:xfrm>
            <a:off x="3452500" y="4869180"/>
            <a:ext cx="1816104" cy="0"/>
          </a:xfrm>
          <a:prstGeom prst="line">
            <a:avLst/>
          </a:prstGeom>
          <a:ln w="476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616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684" y="311828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n-lt"/>
              </a:rPr>
              <a:t>Regulating Feedback Conversations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69028" y="4622283"/>
            <a:ext cx="3809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Judith Glaser’s Conversational Intelligence</a:t>
            </a:r>
          </a:p>
          <a:p>
            <a:endParaRPr lang="en-US" sz="1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375660"/>
              </p:ext>
            </p:extLst>
          </p:nvPr>
        </p:nvGraphicFramePr>
        <p:xfrm>
          <a:off x="1102372" y="972176"/>
          <a:ext cx="7017024" cy="371111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339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390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390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071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Down regulate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Up-regulate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72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Exclude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Include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72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Judge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Appreciate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72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Limit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Expand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72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Withhold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Share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72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Know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Discover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72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Dictate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Develop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72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Criticize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Celebrate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rot="16200000">
            <a:off x="7223143" y="2510688"/>
            <a:ext cx="2601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Nourishing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81205" y="934910"/>
            <a:ext cx="61266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C</a:t>
            </a:r>
          </a:p>
          <a:p>
            <a:r>
              <a:rPr lang="en-US" sz="4000" dirty="0">
                <a:solidFill>
                  <a:schemeClr val="tx1"/>
                </a:solidFill>
              </a:rPr>
              <a:t>H</a:t>
            </a:r>
          </a:p>
          <a:p>
            <a:r>
              <a:rPr lang="en-US" sz="4000" dirty="0">
                <a:solidFill>
                  <a:schemeClr val="tx1"/>
                </a:solidFill>
              </a:rPr>
              <a:t>A</a:t>
            </a:r>
          </a:p>
          <a:p>
            <a:r>
              <a:rPr lang="en-US" sz="4000" dirty="0">
                <a:solidFill>
                  <a:schemeClr val="tx1"/>
                </a:solidFill>
              </a:rPr>
              <a:t>N</a:t>
            </a:r>
          </a:p>
          <a:p>
            <a:r>
              <a:rPr lang="en-US" sz="4000" dirty="0">
                <a:solidFill>
                  <a:schemeClr val="tx1"/>
                </a:solidFill>
              </a:rPr>
              <a:t>G</a:t>
            </a:r>
          </a:p>
          <a:p>
            <a:r>
              <a:rPr lang="en-US" sz="40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432940" y="2538978"/>
            <a:ext cx="2329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Depleting</a:t>
            </a:r>
          </a:p>
        </p:txBody>
      </p:sp>
      <p:sp>
        <p:nvSpPr>
          <p:cNvPr id="9" name="Down Arrow 8" title="&quot; &quot;"/>
          <p:cNvSpPr/>
          <p:nvPr/>
        </p:nvSpPr>
        <p:spPr bwMode="auto">
          <a:xfrm>
            <a:off x="1989948" y="1688943"/>
            <a:ext cx="484632" cy="2743200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600" b="0" i="0" u="none" strike="noStrike" cap="none" normalizeH="0" baseline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 Black" pitchFamily="34" charset="0"/>
            </a:endParaRPr>
          </a:p>
        </p:txBody>
      </p:sp>
      <p:sp>
        <p:nvSpPr>
          <p:cNvPr id="8" name="Down Arrow 7" title="&quot; &quot;"/>
          <p:cNvSpPr/>
          <p:nvPr/>
        </p:nvSpPr>
        <p:spPr bwMode="auto">
          <a:xfrm flipH="1">
            <a:off x="1546464" y="1529398"/>
            <a:ext cx="1371600" cy="3092885"/>
          </a:xfrm>
          <a:prstGeom prst="downArrow">
            <a:avLst/>
          </a:prstGeom>
          <a:solidFill>
            <a:schemeClr val="tx1">
              <a:lumMod val="40000"/>
              <a:lumOff val="60000"/>
              <a:alpha val="1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0" name="Down Arrow 9" title="&quot; &quot;"/>
          <p:cNvSpPr/>
          <p:nvPr/>
        </p:nvSpPr>
        <p:spPr bwMode="auto">
          <a:xfrm rot="10800000">
            <a:off x="6133414" y="1393927"/>
            <a:ext cx="1371600" cy="3031618"/>
          </a:xfrm>
          <a:prstGeom prst="downArrow">
            <a:avLst/>
          </a:prstGeom>
          <a:solidFill>
            <a:schemeClr val="tx1">
              <a:lumMod val="40000"/>
              <a:lumOff val="60000"/>
              <a:alpha val="1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28857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806</TotalTime>
  <Words>981</Words>
  <Application>Microsoft Office PowerPoint</Application>
  <PresentationFormat>On-screen Show (16:9)</PresentationFormat>
  <Paragraphs>239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Black</vt:lpstr>
      <vt:lpstr>Calibri</vt:lpstr>
      <vt:lpstr>Mangal</vt:lpstr>
      <vt:lpstr>Tw Cen MT</vt:lpstr>
      <vt:lpstr>Droplet</vt:lpstr>
      <vt:lpstr>For Busy Feds: Boost Your Feedback Skills and See Powerful Results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Rundown Video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SessionTitle</dc:title>
  <dc:creator>Pamela Fite</dc:creator>
  <cp:lastModifiedBy>Bissell, Elisabeth</cp:lastModifiedBy>
  <cp:revision>89</cp:revision>
  <cp:lastPrinted>2018-02-05T14:52:25Z</cp:lastPrinted>
  <dcterms:created xsi:type="dcterms:W3CDTF">2016-12-02T13:26:10Z</dcterms:created>
  <dcterms:modified xsi:type="dcterms:W3CDTF">2018-03-23T20:56:43Z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TC010721211033</vt:lpwstr>
  </property>
</Properties>
</file>