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6" r:id="rId2"/>
    <p:sldId id="401" r:id="rId3"/>
    <p:sldId id="402" r:id="rId4"/>
    <p:sldId id="407" r:id="rId5"/>
    <p:sldId id="329" r:id="rId6"/>
    <p:sldId id="338" r:id="rId7"/>
    <p:sldId id="412" r:id="rId8"/>
    <p:sldId id="368" r:id="rId9"/>
    <p:sldId id="414" r:id="rId10"/>
    <p:sldId id="369" r:id="rId11"/>
    <p:sldId id="362" r:id="rId12"/>
    <p:sldId id="413" r:id="rId13"/>
    <p:sldId id="335" r:id="rId14"/>
    <p:sldId id="363" r:id="rId15"/>
    <p:sldId id="365" r:id="rId16"/>
    <p:sldId id="367" r:id="rId17"/>
    <p:sldId id="305" r:id="rId18"/>
    <p:sldId id="404" r:id="rId19"/>
    <p:sldId id="341" r:id="rId20"/>
    <p:sldId id="406" r:id="rId21"/>
    <p:sldId id="398" r:id="rId22"/>
    <p:sldId id="388" r:id="rId23"/>
    <p:sldId id="346" r:id="rId24"/>
    <p:sldId id="352" r:id="rId25"/>
    <p:sldId id="387" r:id="rId26"/>
    <p:sldId id="390" r:id="rId27"/>
    <p:sldId id="399" r:id="rId28"/>
    <p:sldId id="354" r:id="rId29"/>
    <p:sldId id="353" r:id="rId30"/>
    <p:sldId id="356" r:id="rId31"/>
    <p:sldId id="355" r:id="rId32"/>
    <p:sldId id="358" r:id="rId33"/>
    <p:sldId id="373" r:id="rId34"/>
    <p:sldId id="360" r:id="rId35"/>
    <p:sldId id="294" r:id="rId36"/>
    <p:sldId id="295" r:id="rId37"/>
    <p:sldId id="392" r:id="rId38"/>
    <p:sldId id="393" r:id="rId39"/>
    <p:sldId id="394" r:id="rId40"/>
    <p:sldId id="395" r:id="rId41"/>
    <p:sldId id="396" r:id="rId42"/>
    <p:sldId id="334" r:id="rId43"/>
    <p:sldId id="416" r:id="rId44"/>
    <p:sldId id="318" r:id="rId45"/>
    <p:sldId id="319" r:id="rId46"/>
    <p:sldId id="375" r:id="rId47"/>
    <p:sldId id="415" r:id="rId48"/>
    <p:sldId id="332" r:id="rId49"/>
    <p:sldId id="371" r:id="rId50"/>
    <p:sldId id="326" r:id="rId51"/>
    <p:sldId id="389" r:id="rId52"/>
    <p:sldId id="376" r:id="rId5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3515" autoAdjust="0"/>
  </p:normalViewPr>
  <p:slideViewPr>
    <p:cSldViewPr snapToGrid="0">
      <p:cViewPr varScale="1">
        <p:scale>
          <a:sx n="66" d="100"/>
          <a:sy n="66" d="100"/>
        </p:scale>
        <p:origin x="1066" y="48"/>
      </p:cViewPr>
      <p:guideLst/>
    </p:cSldViewPr>
  </p:slideViewPr>
  <p:notesTextViewPr>
    <p:cViewPr>
      <p:scale>
        <a:sx n="1" d="1"/>
        <a:sy n="1" d="1"/>
      </p:scale>
      <p:origin x="0" y="0"/>
    </p:cViewPr>
  </p:notesTextViewPr>
  <p:notesViewPr>
    <p:cSldViewPr snapToGrid="0">
      <p:cViewPr varScale="1">
        <p:scale>
          <a:sx n="51" d="100"/>
          <a:sy n="51" d="100"/>
        </p:scale>
        <p:origin x="127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114ED9-72B3-43B0-8BA8-F559AE114397}"/>
              </a:ext>
            </a:extLst>
          </p:cNvPr>
          <p:cNvSpPr>
            <a:spLocks noGrp="1"/>
          </p:cNvSpPr>
          <p:nvPr>
            <p:ph type="hdr" sz="quarter"/>
          </p:nvPr>
        </p:nvSpPr>
        <p:spPr>
          <a:xfrm>
            <a:off x="1" y="1"/>
            <a:ext cx="3043343" cy="467071"/>
          </a:xfrm>
          <a:prstGeom prst="rect">
            <a:avLst/>
          </a:prstGeom>
        </p:spPr>
        <p:txBody>
          <a:bodyPr vert="horz" lIns="93321" tIns="46660" rIns="93321" bIns="46660" rtlCol="0"/>
          <a:lstStyle>
            <a:lvl1pPr algn="l">
              <a:defRPr sz="1200"/>
            </a:lvl1pPr>
          </a:lstStyle>
          <a:p>
            <a:endParaRPr lang="en-US"/>
          </a:p>
        </p:txBody>
      </p:sp>
      <p:sp>
        <p:nvSpPr>
          <p:cNvPr id="3" name="Date Placeholder 2">
            <a:extLst>
              <a:ext uri="{FF2B5EF4-FFF2-40B4-BE49-F238E27FC236}">
                <a16:creationId xmlns:a16="http://schemas.microsoft.com/office/drawing/2014/main" id="{765EBD08-5529-48A6-BC0D-8CD203C5D4C0}"/>
              </a:ext>
            </a:extLst>
          </p:cNvPr>
          <p:cNvSpPr>
            <a:spLocks noGrp="1"/>
          </p:cNvSpPr>
          <p:nvPr>
            <p:ph type="dt" sz="quarter" idx="1"/>
          </p:nvPr>
        </p:nvSpPr>
        <p:spPr>
          <a:xfrm>
            <a:off x="3978132" y="1"/>
            <a:ext cx="3043343" cy="467071"/>
          </a:xfrm>
          <a:prstGeom prst="rect">
            <a:avLst/>
          </a:prstGeom>
        </p:spPr>
        <p:txBody>
          <a:bodyPr vert="horz" lIns="93321" tIns="46660" rIns="93321" bIns="46660" rtlCol="0"/>
          <a:lstStyle>
            <a:lvl1pPr algn="r">
              <a:defRPr sz="1200"/>
            </a:lvl1pPr>
          </a:lstStyle>
          <a:p>
            <a:fld id="{92B1DAB5-730A-488F-9907-3DEC2D9CE1AC}" type="datetimeFigureOut">
              <a:rPr lang="en-US" smtClean="0"/>
              <a:t>2/19/2019</a:t>
            </a:fld>
            <a:endParaRPr lang="en-US"/>
          </a:p>
        </p:txBody>
      </p:sp>
      <p:sp>
        <p:nvSpPr>
          <p:cNvPr id="4" name="Footer Placeholder 3">
            <a:extLst>
              <a:ext uri="{FF2B5EF4-FFF2-40B4-BE49-F238E27FC236}">
                <a16:creationId xmlns:a16="http://schemas.microsoft.com/office/drawing/2014/main" id="{3AD4BAB0-1588-432A-ACB9-37F3F55F2A71}"/>
              </a:ext>
            </a:extLst>
          </p:cNvPr>
          <p:cNvSpPr>
            <a:spLocks noGrp="1"/>
          </p:cNvSpPr>
          <p:nvPr>
            <p:ph type="ftr" sz="quarter" idx="2"/>
          </p:nvPr>
        </p:nvSpPr>
        <p:spPr>
          <a:xfrm>
            <a:off x="1" y="8842030"/>
            <a:ext cx="3043343" cy="467070"/>
          </a:xfrm>
          <a:prstGeom prst="rect">
            <a:avLst/>
          </a:prstGeom>
        </p:spPr>
        <p:txBody>
          <a:bodyPr vert="horz" lIns="93321" tIns="46660" rIns="93321" bIns="4666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A0B1CF7-7F34-46F1-B451-AC9BC27BDADE}"/>
              </a:ext>
            </a:extLst>
          </p:cNvPr>
          <p:cNvSpPr>
            <a:spLocks noGrp="1"/>
          </p:cNvSpPr>
          <p:nvPr>
            <p:ph type="sldNum" sz="quarter" idx="3"/>
          </p:nvPr>
        </p:nvSpPr>
        <p:spPr>
          <a:xfrm>
            <a:off x="3978132" y="8842030"/>
            <a:ext cx="3043343" cy="467070"/>
          </a:xfrm>
          <a:prstGeom prst="rect">
            <a:avLst/>
          </a:prstGeom>
        </p:spPr>
        <p:txBody>
          <a:bodyPr vert="horz" lIns="93321" tIns="46660" rIns="93321" bIns="46660" rtlCol="0" anchor="b"/>
          <a:lstStyle>
            <a:lvl1pPr algn="r">
              <a:defRPr sz="1200"/>
            </a:lvl1pPr>
          </a:lstStyle>
          <a:p>
            <a:fld id="{8DE77D93-94E7-4970-BE06-A81E1C013800}" type="slidenum">
              <a:rPr lang="en-US" smtClean="0"/>
              <a:t>‹#›</a:t>
            </a:fld>
            <a:endParaRPr lang="en-US"/>
          </a:p>
        </p:txBody>
      </p:sp>
    </p:spTree>
    <p:extLst>
      <p:ext uri="{BB962C8B-B14F-4D97-AF65-F5344CB8AC3E}">
        <p14:creationId xmlns:p14="http://schemas.microsoft.com/office/powerpoint/2010/main" val="1223799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8980ED1C-0023-414E-B19E-BC92A9E690C2}" type="datetimeFigureOut">
              <a:rPr lang="en-US" smtClean="0"/>
              <a:t>2/19/2019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AAABB3D9-0460-41CF-AD02-DBAD5A5C0B68}" type="slidenum">
              <a:rPr lang="en-US" smtClean="0"/>
              <a:t>‹#›</a:t>
            </a:fld>
            <a:endParaRPr lang="en-US"/>
          </a:p>
        </p:txBody>
      </p:sp>
    </p:spTree>
    <p:extLst>
      <p:ext uri="{BB962C8B-B14F-4D97-AF65-F5344CB8AC3E}">
        <p14:creationId xmlns:p14="http://schemas.microsoft.com/office/powerpoint/2010/main" val="301772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E390B4-AEAC-4B2F-82C4-5E98987C026E}"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AD0C6F0-5F06-430E-8270-F3ECEF7D5D0A}" type="slidenum">
              <a:rPr lang="en-US" smtClean="0"/>
              <a:t>‹#›</a:t>
            </a:fld>
            <a:endParaRPr lang="en-US"/>
          </a:p>
        </p:txBody>
      </p:sp>
    </p:spTree>
    <p:extLst>
      <p:ext uri="{BB962C8B-B14F-4D97-AF65-F5344CB8AC3E}">
        <p14:creationId xmlns:p14="http://schemas.microsoft.com/office/powerpoint/2010/main" val="276635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E390B4-AEAC-4B2F-82C4-5E98987C026E}"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AD0C6F0-5F06-430E-8270-F3ECEF7D5D0A}" type="slidenum">
              <a:rPr lang="en-US" smtClean="0"/>
              <a:t>‹#›</a:t>
            </a:fld>
            <a:endParaRPr lang="en-US"/>
          </a:p>
        </p:txBody>
      </p:sp>
    </p:spTree>
    <p:extLst>
      <p:ext uri="{BB962C8B-B14F-4D97-AF65-F5344CB8AC3E}">
        <p14:creationId xmlns:p14="http://schemas.microsoft.com/office/powerpoint/2010/main" val="219165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E390B4-AEAC-4B2F-82C4-5E98987C026E}"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AD0C6F0-5F06-430E-8270-F3ECEF7D5D0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17086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CE390B4-AEAC-4B2F-82C4-5E98987C026E}"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AD0C6F0-5F06-430E-8270-F3ECEF7D5D0A}" type="slidenum">
              <a:rPr lang="en-US" smtClean="0"/>
              <a:t>‹#›</a:t>
            </a:fld>
            <a:endParaRPr lang="en-US"/>
          </a:p>
        </p:txBody>
      </p:sp>
    </p:spTree>
    <p:extLst>
      <p:ext uri="{BB962C8B-B14F-4D97-AF65-F5344CB8AC3E}">
        <p14:creationId xmlns:p14="http://schemas.microsoft.com/office/powerpoint/2010/main" val="1005338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CE390B4-AEAC-4B2F-82C4-5E98987C026E}"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AD0C6F0-5F06-430E-8270-F3ECEF7D5D0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921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CE390B4-AEAC-4B2F-82C4-5E98987C026E}"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AD0C6F0-5F06-430E-8270-F3ECEF7D5D0A}" type="slidenum">
              <a:rPr lang="en-US" smtClean="0"/>
              <a:t>‹#›</a:t>
            </a:fld>
            <a:endParaRPr lang="en-US"/>
          </a:p>
        </p:txBody>
      </p:sp>
    </p:spTree>
    <p:extLst>
      <p:ext uri="{BB962C8B-B14F-4D97-AF65-F5344CB8AC3E}">
        <p14:creationId xmlns:p14="http://schemas.microsoft.com/office/powerpoint/2010/main" val="1047762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E390B4-AEAC-4B2F-82C4-5E98987C026E}"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AD0C6F0-5F06-430E-8270-F3ECEF7D5D0A}" type="slidenum">
              <a:rPr lang="en-US" smtClean="0"/>
              <a:t>‹#›</a:t>
            </a:fld>
            <a:endParaRPr lang="en-US"/>
          </a:p>
        </p:txBody>
      </p:sp>
    </p:spTree>
    <p:extLst>
      <p:ext uri="{BB962C8B-B14F-4D97-AF65-F5344CB8AC3E}">
        <p14:creationId xmlns:p14="http://schemas.microsoft.com/office/powerpoint/2010/main" val="3070156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E390B4-AEAC-4B2F-82C4-5E98987C026E}"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AD0C6F0-5F06-430E-8270-F3ECEF7D5D0A}" type="slidenum">
              <a:rPr lang="en-US" smtClean="0"/>
              <a:t>‹#›</a:t>
            </a:fld>
            <a:endParaRPr lang="en-US"/>
          </a:p>
        </p:txBody>
      </p:sp>
    </p:spTree>
    <p:extLst>
      <p:ext uri="{BB962C8B-B14F-4D97-AF65-F5344CB8AC3E}">
        <p14:creationId xmlns:p14="http://schemas.microsoft.com/office/powerpoint/2010/main" val="24370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E390B4-AEAC-4B2F-82C4-5E98987C026E}"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AD0C6F0-5F06-430E-8270-F3ECEF7D5D0A}" type="slidenum">
              <a:rPr lang="en-US" smtClean="0"/>
              <a:t>‹#›</a:t>
            </a:fld>
            <a:endParaRPr lang="en-US"/>
          </a:p>
        </p:txBody>
      </p:sp>
    </p:spTree>
    <p:extLst>
      <p:ext uri="{BB962C8B-B14F-4D97-AF65-F5344CB8AC3E}">
        <p14:creationId xmlns:p14="http://schemas.microsoft.com/office/powerpoint/2010/main" val="99263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E390B4-AEAC-4B2F-82C4-5E98987C026E}"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AD0C6F0-5F06-430E-8270-F3ECEF7D5D0A}" type="slidenum">
              <a:rPr lang="en-US" smtClean="0"/>
              <a:t>‹#›</a:t>
            </a:fld>
            <a:endParaRPr lang="en-US"/>
          </a:p>
        </p:txBody>
      </p:sp>
    </p:spTree>
    <p:extLst>
      <p:ext uri="{BB962C8B-B14F-4D97-AF65-F5344CB8AC3E}">
        <p14:creationId xmlns:p14="http://schemas.microsoft.com/office/powerpoint/2010/main" val="311802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E390B4-AEAC-4B2F-82C4-5E98987C026E}"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AD0C6F0-5F06-430E-8270-F3ECEF7D5D0A}" type="slidenum">
              <a:rPr lang="en-US" smtClean="0"/>
              <a:t>‹#›</a:t>
            </a:fld>
            <a:endParaRPr lang="en-US"/>
          </a:p>
        </p:txBody>
      </p:sp>
    </p:spTree>
    <p:extLst>
      <p:ext uri="{BB962C8B-B14F-4D97-AF65-F5344CB8AC3E}">
        <p14:creationId xmlns:p14="http://schemas.microsoft.com/office/powerpoint/2010/main" val="126901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E390B4-AEAC-4B2F-82C4-5E98987C026E}"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AD0C6F0-5F06-430E-8270-F3ECEF7D5D0A}" type="slidenum">
              <a:rPr lang="en-US" smtClean="0"/>
              <a:t>‹#›</a:t>
            </a:fld>
            <a:endParaRPr lang="en-US"/>
          </a:p>
        </p:txBody>
      </p:sp>
    </p:spTree>
    <p:extLst>
      <p:ext uri="{BB962C8B-B14F-4D97-AF65-F5344CB8AC3E}">
        <p14:creationId xmlns:p14="http://schemas.microsoft.com/office/powerpoint/2010/main" val="310115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E390B4-AEAC-4B2F-82C4-5E98987C026E}"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AD0C6F0-5F06-430E-8270-F3ECEF7D5D0A}" type="slidenum">
              <a:rPr lang="en-US" smtClean="0"/>
              <a:t>‹#›</a:t>
            </a:fld>
            <a:endParaRPr lang="en-US"/>
          </a:p>
        </p:txBody>
      </p:sp>
    </p:spTree>
    <p:extLst>
      <p:ext uri="{BB962C8B-B14F-4D97-AF65-F5344CB8AC3E}">
        <p14:creationId xmlns:p14="http://schemas.microsoft.com/office/powerpoint/2010/main" val="424467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390B4-AEAC-4B2F-82C4-5E98987C026E}"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AD0C6F0-5F06-430E-8270-F3ECEF7D5D0A}" type="slidenum">
              <a:rPr lang="en-US" smtClean="0"/>
              <a:t>‹#›</a:t>
            </a:fld>
            <a:endParaRPr lang="en-US"/>
          </a:p>
        </p:txBody>
      </p:sp>
    </p:spTree>
    <p:extLst>
      <p:ext uri="{BB962C8B-B14F-4D97-AF65-F5344CB8AC3E}">
        <p14:creationId xmlns:p14="http://schemas.microsoft.com/office/powerpoint/2010/main" val="323833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E390B4-AEAC-4B2F-82C4-5E98987C026E}"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AD0C6F0-5F06-430E-8270-F3ECEF7D5D0A}" type="slidenum">
              <a:rPr lang="en-US" smtClean="0"/>
              <a:t>‹#›</a:t>
            </a:fld>
            <a:endParaRPr lang="en-US"/>
          </a:p>
        </p:txBody>
      </p:sp>
    </p:spTree>
    <p:extLst>
      <p:ext uri="{BB962C8B-B14F-4D97-AF65-F5344CB8AC3E}">
        <p14:creationId xmlns:p14="http://schemas.microsoft.com/office/powerpoint/2010/main" val="363510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E390B4-AEAC-4B2F-82C4-5E98987C026E}"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AD0C6F0-5F06-430E-8270-F3ECEF7D5D0A}" type="slidenum">
              <a:rPr lang="en-US" smtClean="0"/>
              <a:t>‹#›</a:t>
            </a:fld>
            <a:endParaRPr lang="en-US"/>
          </a:p>
        </p:txBody>
      </p:sp>
    </p:spTree>
    <p:extLst>
      <p:ext uri="{BB962C8B-B14F-4D97-AF65-F5344CB8AC3E}">
        <p14:creationId xmlns:p14="http://schemas.microsoft.com/office/powerpoint/2010/main" val="197090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CE390B4-AEAC-4B2F-82C4-5E98987C026E}" type="datetimeFigureOut">
              <a:rPr lang="en-US" smtClean="0"/>
              <a:t>2/19/2019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AD0C6F0-5F06-430E-8270-F3ECEF7D5D0A}" type="slidenum">
              <a:rPr lang="en-US" smtClean="0"/>
              <a:t>‹#›</a:t>
            </a:fld>
            <a:endParaRPr lang="en-US"/>
          </a:p>
        </p:txBody>
      </p:sp>
    </p:spTree>
    <p:extLst>
      <p:ext uri="{BB962C8B-B14F-4D97-AF65-F5344CB8AC3E}">
        <p14:creationId xmlns:p14="http://schemas.microsoft.com/office/powerpoint/2010/main" val="1528893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bing.com/videos/search?q=Harassment+in+the+Workplace+Part+2&amp;&amp;view=detail&amp;mid=411D10BB461BE4E0F39D411D10BB461BE4E0F39D&amp;&amp;FORM=VRDGA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766E-8B0A-41F2-BE20-A2982CF60190}"/>
              </a:ext>
            </a:extLst>
          </p:cNvPr>
          <p:cNvSpPr>
            <a:spLocks noGrp="1"/>
          </p:cNvSpPr>
          <p:nvPr>
            <p:ph type="ctrTitle"/>
          </p:nvPr>
        </p:nvSpPr>
        <p:spPr>
          <a:xfrm>
            <a:off x="1240971" y="1054360"/>
            <a:ext cx="10263641" cy="3723022"/>
          </a:xfrm>
        </p:spPr>
        <p:txBody>
          <a:bodyPr>
            <a:normAutofit/>
          </a:bodyPr>
          <a:lstStyle/>
          <a:p>
            <a:r>
              <a:rPr lang="en-US" b="1" dirty="0"/>
              <a:t>What is ADR’s Crucial Role in Addressing Harassment in the Workplace?</a:t>
            </a:r>
            <a:br>
              <a:rPr lang="en-US" dirty="0"/>
            </a:br>
            <a:endParaRPr lang="en-US" dirty="0"/>
          </a:p>
        </p:txBody>
      </p:sp>
      <p:sp>
        <p:nvSpPr>
          <p:cNvPr id="3" name="Subtitle 2">
            <a:extLst>
              <a:ext uri="{FF2B5EF4-FFF2-40B4-BE49-F238E27FC236}">
                <a16:creationId xmlns:a16="http://schemas.microsoft.com/office/drawing/2014/main" id="{AF8B0DFF-51F7-4256-8613-D3B9CE8ECE5E}"/>
              </a:ext>
            </a:extLst>
          </p:cNvPr>
          <p:cNvSpPr>
            <a:spLocks noGrp="1"/>
          </p:cNvSpPr>
          <p:nvPr>
            <p:ph type="subTitle" idx="1"/>
          </p:nvPr>
        </p:nvSpPr>
        <p:spPr/>
        <p:txBody>
          <a:bodyPr>
            <a:normAutofit lnSpcReduction="10000"/>
          </a:bodyPr>
          <a:lstStyle/>
          <a:p>
            <a:r>
              <a:rPr lang="en-US" dirty="0"/>
              <a:t>IADRWG Presentation</a:t>
            </a:r>
          </a:p>
          <a:p>
            <a:r>
              <a:rPr lang="en-US" dirty="0"/>
              <a:t>January 30, 2019</a:t>
            </a:r>
          </a:p>
          <a:p>
            <a:r>
              <a:rPr lang="en-US" dirty="0"/>
              <a:t>Geetha Ravindra – FEMA ADR Division</a:t>
            </a:r>
          </a:p>
          <a:p>
            <a:endParaRPr lang="en-US" dirty="0"/>
          </a:p>
          <a:p>
            <a:endParaRPr lang="en-US" dirty="0"/>
          </a:p>
        </p:txBody>
      </p:sp>
    </p:spTree>
    <p:extLst>
      <p:ext uri="{BB962C8B-B14F-4D97-AF65-F5344CB8AC3E}">
        <p14:creationId xmlns:p14="http://schemas.microsoft.com/office/powerpoint/2010/main" val="3329114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065E-DCDD-405C-8D1A-48C94FE157C0}"/>
              </a:ext>
            </a:extLst>
          </p:cNvPr>
          <p:cNvSpPr>
            <a:spLocks noGrp="1"/>
          </p:cNvSpPr>
          <p:nvPr>
            <p:ph type="title"/>
          </p:nvPr>
        </p:nvSpPr>
        <p:spPr/>
        <p:txBody>
          <a:bodyPr/>
          <a:lstStyle/>
          <a:p>
            <a:pPr algn="ctr"/>
            <a:r>
              <a:rPr lang="en-US" dirty="0"/>
              <a:t>IMPACT OF INCIVILITY &amp; MICROAGRESSIONS</a:t>
            </a:r>
          </a:p>
        </p:txBody>
      </p:sp>
      <p:sp>
        <p:nvSpPr>
          <p:cNvPr id="3" name="Content Placeholder 2">
            <a:extLst>
              <a:ext uri="{FF2B5EF4-FFF2-40B4-BE49-F238E27FC236}">
                <a16:creationId xmlns:a16="http://schemas.microsoft.com/office/drawing/2014/main" id="{AE571646-62A9-4971-B24D-5BB64CFE5C40}"/>
              </a:ext>
            </a:extLst>
          </p:cNvPr>
          <p:cNvSpPr>
            <a:spLocks noGrp="1"/>
          </p:cNvSpPr>
          <p:nvPr>
            <p:ph idx="1"/>
          </p:nvPr>
        </p:nvSpPr>
        <p:spPr>
          <a:xfrm>
            <a:off x="4189046" y="2164862"/>
            <a:ext cx="7315566" cy="4280908"/>
          </a:xfrm>
        </p:spPr>
        <p:txBody>
          <a:bodyPr>
            <a:normAutofit lnSpcReduction="10000"/>
          </a:bodyPr>
          <a:lstStyle/>
          <a:p>
            <a:pPr lvl="1"/>
            <a:r>
              <a:rPr lang="en-US" sz="2400" dirty="0"/>
              <a:t>48% intentionally decrease work effort</a:t>
            </a:r>
          </a:p>
          <a:p>
            <a:pPr lvl="1"/>
            <a:r>
              <a:rPr lang="en-US" sz="2400" dirty="0"/>
              <a:t>47% decrease time spent at work</a:t>
            </a:r>
          </a:p>
          <a:p>
            <a:pPr lvl="1"/>
            <a:r>
              <a:rPr lang="en-US" sz="2400" dirty="0"/>
              <a:t>38% decrease quality of work</a:t>
            </a:r>
          </a:p>
          <a:p>
            <a:pPr lvl="1"/>
            <a:r>
              <a:rPr lang="en-US" sz="2400" dirty="0"/>
              <a:t>80% lost work time worrying about the incident</a:t>
            </a:r>
          </a:p>
          <a:p>
            <a:pPr lvl="1"/>
            <a:r>
              <a:rPr lang="en-US" sz="2400" dirty="0"/>
              <a:t>63% lost work time avoiding the offender</a:t>
            </a:r>
          </a:p>
          <a:p>
            <a:pPr lvl="1"/>
            <a:r>
              <a:rPr lang="en-US" sz="2400" dirty="0"/>
              <a:t>78% said that their commitment to the organization declined</a:t>
            </a:r>
          </a:p>
          <a:p>
            <a:pPr lvl="1"/>
            <a:r>
              <a:rPr lang="en-US" sz="2400" dirty="0"/>
              <a:t>66% said that their performance declined</a:t>
            </a:r>
          </a:p>
          <a:p>
            <a:pPr lvl="1"/>
            <a:r>
              <a:rPr lang="en-US" sz="2400" dirty="0"/>
              <a:t>Creativity and Engagement suffers</a:t>
            </a:r>
          </a:p>
          <a:p>
            <a:endParaRPr lang="en-US" dirty="0"/>
          </a:p>
        </p:txBody>
      </p:sp>
      <p:pic>
        <p:nvPicPr>
          <p:cNvPr id="5" name="Picture 4" descr="Mastering Civility: A Manifesto for the Workplace by Christine Porath">
            <a:extLst>
              <a:ext uri="{FF2B5EF4-FFF2-40B4-BE49-F238E27FC236}">
                <a16:creationId xmlns:a16="http://schemas.microsoft.com/office/drawing/2014/main" id="{9E786BE3-2475-4817-B9C3-9F5BEC776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1" y="1672493"/>
            <a:ext cx="3465390" cy="4712676"/>
          </a:xfrm>
          <a:prstGeom prst="rect">
            <a:avLst/>
          </a:prstGeom>
        </p:spPr>
      </p:pic>
    </p:spTree>
    <p:extLst>
      <p:ext uri="{BB962C8B-B14F-4D97-AF65-F5344CB8AC3E}">
        <p14:creationId xmlns:p14="http://schemas.microsoft.com/office/powerpoint/2010/main" val="1824827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A470-858C-431D-A547-ED7CE7258759}"/>
              </a:ext>
            </a:extLst>
          </p:cNvPr>
          <p:cNvSpPr>
            <a:spLocks noGrp="1"/>
          </p:cNvSpPr>
          <p:nvPr>
            <p:ph type="title"/>
          </p:nvPr>
        </p:nvSpPr>
        <p:spPr/>
        <p:txBody>
          <a:bodyPr/>
          <a:lstStyle/>
          <a:p>
            <a:pPr algn="ctr"/>
            <a:r>
              <a:rPr lang="en-US" dirty="0"/>
              <a:t>BULLYING</a:t>
            </a:r>
          </a:p>
        </p:txBody>
      </p:sp>
      <p:sp>
        <p:nvSpPr>
          <p:cNvPr id="4" name="Rectangle 3">
            <a:extLst>
              <a:ext uri="{FF2B5EF4-FFF2-40B4-BE49-F238E27FC236}">
                <a16:creationId xmlns:a16="http://schemas.microsoft.com/office/drawing/2014/main" id="{FFA47575-C5A0-4BFD-8114-78128C8533A7}"/>
              </a:ext>
            </a:extLst>
          </p:cNvPr>
          <p:cNvSpPr/>
          <p:nvPr/>
        </p:nvSpPr>
        <p:spPr>
          <a:xfrm>
            <a:off x="3048000" y="2164039"/>
            <a:ext cx="8299704" cy="4323748"/>
          </a:xfrm>
          <a:prstGeom prst="rect">
            <a:avLst/>
          </a:prstGeom>
        </p:spPr>
        <p:txBody>
          <a:bodyPr wrap="square">
            <a:spAutoFit/>
          </a:bodyPr>
          <a:lstStyle/>
          <a:p>
            <a:pPr indent="457200">
              <a:lnSpc>
                <a:spcPct val="110000"/>
              </a:lnSpc>
            </a:pPr>
            <a:r>
              <a:rPr lang="en-US" sz="2800" b="1" dirty="0">
                <a:latin typeface="Times New Roman" panose="02020603050405020304" pitchFamily="18" charset="0"/>
                <a:ea typeface="Calibri" panose="020F0502020204030204" pitchFamily="34" charset="0"/>
              </a:rPr>
              <a:t>Bullying </a:t>
            </a:r>
            <a:r>
              <a:rPr lang="en-US" sz="2800" dirty="0">
                <a:latin typeface="Times New Roman" panose="02020603050405020304" pitchFamily="18" charset="0"/>
                <a:ea typeface="Calibri" panose="020F0502020204030204" pitchFamily="34" charset="0"/>
              </a:rPr>
              <a:t>refers to severe or repeated behavior that has the intent or effect of intimidating or demeaning others.  Bullying may involve verbal or non-verbal threats, psychological abuse, physical assault, stalking, behavior directed at isolating, ridiculing or humiliating an individual, or preventing them from engaging in normal activities. </a:t>
            </a:r>
          </a:p>
          <a:p>
            <a:pPr indent="457200">
              <a:lnSpc>
                <a:spcPct val="110000"/>
              </a:lnSpc>
            </a:pPr>
            <a:endParaRPr lang="en-US" sz="2800" dirty="0">
              <a:latin typeface="Times New Roman" panose="02020603050405020304" pitchFamily="18" charset="0"/>
              <a:ea typeface="Calibri" panose="020F0502020204030204" pitchFamily="34" charset="0"/>
            </a:endParaRPr>
          </a:p>
          <a:p>
            <a:pPr indent="457200">
              <a:lnSpc>
                <a:spcPct val="110000"/>
              </a:lnSpc>
            </a:pPr>
            <a:endParaRPr lang="en-US" sz="2800" dirty="0">
              <a:latin typeface="Times New Roman" panose="02020603050405020304" pitchFamily="18" charset="0"/>
              <a:ea typeface="Calibri" panose="020F0502020204030204" pitchFamily="34" charset="0"/>
            </a:endParaRPr>
          </a:p>
        </p:txBody>
      </p:sp>
      <p:pic>
        <p:nvPicPr>
          <p:cNvPr id="6" name="Picture 5" descr="Bully Free at Work: What you can do to stop workplace bullying now">
            <a:extLst>
              <a:ext uri="{FF2B5EF4-FFF2-40B4-BE49-F238E27FC236}">
                <a16:creationId xmlns:a16="http://schemas.microsoft.com/office/drawing/2014/main" id="{7D36BC9A-275F-41CD-8E87-59B71B0C1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08" y="1477108"/>
            <a:ext cx="2622175" cy="4542692"/>
          </a:xfrm>
          <a:prstGeom prst="rect">
            <a:avLst/>
          </a:prstGeom>
        </p:spPr>
      </p:pic>
    </p:spTree>
    <p:extLst>
      <p:ext uri="{BB962C8B-B14F-4D97-AF65-F5344CB8AC3E}">
        <p14:creationId xmlns:p14="http://schemas.microsoft.com/office/powerpoint/2010/main" val="324961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755C-28C7-4E43-877A-A5CED0C71CE9}"/>
              </a:ext>
            </a:extLst>
          </p:cNvPr>
          <p:cNvSpPr>
            <a:spLocks noGrp="1"/>
          </p:cNvSpPr>
          <p:nvPr>
            <p:ph type="title"/>
          </p:nvPr>
        </p:nvSpPr>
        <p:spPr/>
        <p:txBody>
          <a:bodyPr/>
          <a:lstStyle/>
          <a:p>
            <a:pPr algn="ctr"/>
            <a:r>
              <a:rPr lang="en-US" dirty="0"/>
              <a:t>BULLYING VIDEO CLIP</a:t>
            </a:r>
          </a:p>
        </p:txBody>
      </p:sp>
      <p:sp>
        <p:nvSpPr>
          <p:cNvPr id="3" name="Content Placeholder 2">
            <a:extLst>
              <a:ext uri="{FF2B5EF4-FFF2-40B4-BE49-F238E27FC236}">
                <a16:creationId xmlns:a16="http://schemas.microsoft.com/office/drawing/2014/main" id="{5F788827-D84D-4014-9ADC-04C87DFAF050}"/>
              </a:ext>
            </a:extLst>
          </p:cNvPr>
          <p:cNvSpPr>
            <a:spLocks noGrp="1"/>
          </p:cNvSpPr>
          <p:nvPr>
            <p:ph idx="1"/>
          </p:nvPr>
        </p:nvSpPr>
        <p:spPr>
          <a:xfrm>
            <a:off x="2128603" y="1723869"/>
            <a:ext cx="9376009" cy="4187353"/>
          </a:xfrm>
        </p:spPr>
        <p:txBody>
          <a:bodyPr>
            <a:noAutofit/>
          </a:bodyPr>
          <a:lstStyle/>
          <a:p>
            <a:r>
              <a:rPr lang="en-US" sz="2400" dirty="0"/>
              <a:t>This scene shows an employee asking her co-worker for assistance, but she is refused help. </a:t>
            </a:r>
          </a:p>
          <a:p>
            <a:r>
              <a:rPr lang="en-US" sz="2400" dirty="0"/>
              <a:t>The employee also experiences from her co-worker the following behaviors:</a:t>
            </a:r>
          </a:p>
          <a:p>
            <a:pPr lvl="1"/>
            <a:r>
              <a:rPr lang="en-US" sz="2400" dirty="0"/>
              <a:t>She takes all the cookies in the breakroom, leaving none for the employee</a:t>
            </a:r>
          </a:p>
          <a:p>
            <a:pPr lvl="1"/>
            <a:r>
              <a:rPr lang="en-US" sz="2400" dirty="0"/>
              <a:t>She gossips about the employee to others in the office</a:t>
            </a:r>
          </a:p>
          <a:p>
            <a:pPr lvl="1"/>
            <a:r>
              <a:rPr lang="en-US" sz="2400" dirty="0"/>
              <a:t>She exhibits negative body language</a:t>
            </a:r>
          </a:p>
          <a:p>
            <a:pPr lvl="1"/>
            <a:r>
              <a:rPr lang="en-US" sz="2400" dirty="0"/>
              <a:t>She posts negative information about her online</a:t>
            </a:r>
          </a:p>
        </p:txBody>
      </p:sp>
    </p:spTree>
    <p:extLst>
      <p:ext uri="{BB962C8B-B14F-4D97-AF65-F5344CB8AC3E}">
        <p14:creationId xmlns:p14="http://schemas.microsoft.com/office/powerpoint/2010/main" val="265644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3AB1-EA95-4FDC-8D0A-43A3C57A9F9F}"/>
              </a:ext>
            </a:extLst>
          </p:cNvPr>
          <p:cNvSpPr>
            <a:spLocks noGrp="1"/>
          </p:cNvSpPr>
          <p:nvPr>
            <p:ph type="title"/>
          </p:nvPr>
        </p:nvSpPr>
        <p:spPr>
          <a:xfrm>
            <a:off x="2592925" y="624110"/>
            <a:ext cx="8911687" cy="595090"/>
          </a:xfrm>
        </p:spPr>
        <p:txBody>
          <a:bodyPr>
            <a:normAutofit fontScale="90000"/>
          </a:bodyPr>
          <a:lstStyle/>
          <a:p>
            <a:pPr algn="ctr"/>
            <a:r>
              <a:rPr lang="en-US" dirty="0"/>
              <a:t>WORKPLACE BULLYING</a:t>
            </a:r>
          </a:p>
        </p:txBody>
      </p:sp>
      <p:sp>
        <p:nvSpPr>
          <p:cNvPr id="3" name="Content Placeholder 2">
            <a:extLst>
              <a:ext uri="{FF2B5EF4-FFF2-40B4-BE49-F238E27FC236}">
                <a16:creationId xmlns:a16="http://schemas.microsoft.com/office/drawing/2014/main" id="{008C5C3A-91FE-46A4-B82B-9A27E99A825F}"/>
              </a:ext>
            </a:extLst>
          </p:cNvPr>
          <p:cNvSpPr>
            <a:spLocks noGrp="1"/>
          </p:cNvSpPr>
          <p:nvPr>
            <p:ph idx="1"/>
          </p:nvPr>
        </p:nvSpPr>
        <p:spPr>
          <a:xfrm>
            <a:off x="2001186" y="1641422"/>
            <a:ext cx="9503425" cy="5216577"/>
          </a:xfrm>
        </p:spPr>
        <p:txBody>
          <a:bodyPr>
            <a:normAutofit/>
          </a:bodyPr>
          <a:lstStyle/>
          <a:p>
            <a:r>
              <a:rPr lang="en-US" sz="2800" dirty="0"/>
              <a:t>In the US, workplace bullying is not defined by law or public policy.</a:t>
            </a:r>
          </a:p>
          <a:p>
            <a:r>
              <a:rPr lang="en-US" sz="2800" dirty="0"/>
              <a:t>Bullying can be directed at anyone and does not have to be related to race, color, religion, etc.</a:t>
            </a:r>
          </a:p>
          <a:p>
            <a:r>
              <a:rPr lang="en-US" sz="2800" dirty="0"/>
              <a:t>Workplace bullying can be considered harassment if the conduct is directed at the target because of his or her membership in a protected group.</a:t>
            </a:r>
          </a:p>
          <a:p>
            <a:r>
              <a:rPr lang="en-US" sz="2800" dirty="0"/>
              <a:t>Both harassment and bullying can be verbal or physical. </a:t>
            </a:r>
          </a:p>
          <a:p>
            <a:endParaRPr lang="en-US" dirty="0"/>
          </a:p>
        </p:txBody>
      </p:sp>
      <p:pic>
        <p:nvPicPr>
          <p:cNvPr id="5" name="Picture 4" descr="Decorative Graphic">
            <a:extLst>
              <a:ext uri="{FF2B5EF4-FFF2-40B4-BE49-F238E27FC236}">
                <a16:creationId xmlns:a16="http://schemas.microsoft.com/office/drawing/2014/main" id="{8E4B671A-9FF4-4148-8B6F-411C9A0C9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160" y="5450118"/>
            <a:ext cx="2248678" cy="1399591"/>
          </a:xfrm>
          <a:prstGeom prst="rect">
            <a:avLst/>
          </a:prstGeom>
        </p:spPr>
      </p:pic>
    </p:spTree>
    <p:extLst>
      <p:ext uri="{BB962C8B-B14F-4D97-AF65-F5344CB8AC3E}">
        <p14:creationId xmlns:p14="http://schemas.microsoft.com/office/powerpoint/2010/main" val="2954863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A64C-2800-4906-ADB8-E1C30699F5CB}"/>
              </a:ext>
            </a:extLst>
          </p:cNvPr>
          <p:cNvSpPr>
            <a:spLocks noGrp="1"/>
          </p:cNvSpPr>
          <p:nvPr>
            <p:ph type="title"/>
          </p:nvPr>
        </p:nvSpPr>
        <p:spPr>
          <a:xfrm>
            <a:off x="2592925" y="624110"/>
            <a:ext cx="8911687" cy="1032303"/>
          </a:xfrm>
        </p:spPr>
        <p:txBody>
          <a:bodyPr/>
          <a:lstStyle/>
          <a:p>
            <a:pPr algn="ctr"/>
            <a:r>
              <a:rPr lang="en-US" dirty="0"/>
              <a:t>EXAMPLES of BULLYING</a:t>
            </a:r>
          </a:p>
        </p:txBody>
      </p:sp>
      <p:sp>
        <p:nvSpPr>
          <p:cNvPr id="3" name="Content Placeholder 2">
            <a:extLst>
              <a:ext uri="{FF2B5EF4-FFF2-40B4-BE49-F238E27FC236}">
                <a16:creationId xmlns:a16="http://schemas.microsoft.com/office/drawing/2014/main" id="{CE7132E5-391D-45C5-8E6F-87A8C18CEB5B}"/>
              </a:ext>
            </a:extLst>
          </p:cNvPr>
          <p:cNvSpPr>
            <a:spLocks noGrp="1"/>
          </p:cNvSpPr>
          <p:nvPr>
            <p:ph idx="1"/>
          </p:nvPr>
        </p:nvSpPr>
        <p:spPr>
          <a:xfrm>
            <a:off x="1753299" y="1451295"/>
            <a:ext cx="9751313" cy="5031951"/>
          </a:xfrm>
        </p:spPr>
        <p:txBody>
          <a:bodyPr>
            <a:normAutofit fontScale="92500"/>
          </a:bodyPr>
          <a:lstStyle/>
          <a:p>
            <a:pPr lvl="0">
              <a:lnSpc>
                <a:spcPct val="110000"/>
              </a:lnSpc>
              <a:spcBef>
                <a:spcPts val="0"/>
              </a:spcBef>
              <a:buFont typeface="Times New Roman" panose="02020603050405020304" pitchFamily="18" charset="0"/>
              <a:buChar char="-"/>
            </a:pPr>
            <a:r>
              <a:rPr lang="en-US" sz="2400" dirty="0">
                <a:ea typeface="Calibri" panose="020F0502020204030204" pitchFamily="34" charset="0"/>
              </a:rPr>
              <a:t>Persistent singling out of one person</a:t>
            </a:r>
          </a:p>
          <a:p>
            <a:pPr lvl="0">
              <a:lnSpc>
                <a:spcPct val="110000"/>
              </a:lnSpc>
              <a:spcBef>
                <a:spcPts val="0"/>
              </a:spcBef>
              <a:buFont typeface="Times New Roman" panose="02020603050405020304" pitchFamily="18" charset="0"/>
              <a:buChar char="-"/>
            </a:pPr>
            <a:r>
              <a:rPr lang="en-US" sz="2400" dirty="0">
                <a:ea typeface="Calibri" panose="020F0502020204030204" pitchFamily="34" charset="0"/>
              </a:rPr>
              <a:t>Shouting/raising voice at an individual in public and/or private</a:t>
            </a:r>
          </a:p>
          <a:p>
            <a:pPr lvl="0">
              <a:lnSpc>
                <a:spcPct val="110000"/>
              </a:lnSpc>
              <a:spcBef>
                <a:spcPts val="0"/>
              </a:spcBef>
              <a:buFont typeface="Times New Roman" panose="02020603050405020304" pitchFamily="18" charset="0"/>
              <a:buChar char="-"/>
            </a:pPr>
            <a:r>
              <a:rPr lang="en-US" sz="2400" dirty="0">
                <a:ea typeface="Calibri" panose="020F0502020204030204" pitchFamily="34" charset="0"/>
              </a:rPr>
              <a:t>Not allowing the person to speak or express themselves (ignoring/interrupting)</a:t>
            </a:r>
          </a:p>
          <a:p>
            <a:pPr lvl="0">
              <a:lnSpc>
                <a:spcPct val="110000"/>
              </a:lnSpc>
              <a:spcBef>
                <a:spcPts val="0"/>
              </a:spcBef>
              <a:buFont typeface="Times New Roman" panose="02020603050405020304" pitchFamily="18" charset="0"/>
              <a:buChar char="-"/>
            </a:pPr>
            <a:r>
              <a:rPr lang="en-US" sz="2400" dirty="0">
                <a:ea typeface="Calibri" panose="020F0502020204030204" pitchFamily="34" charset="0"/>
              </a:rPr>
              <a:t>Constant criticism </a:t>
            </a:r>
          </a:p>
          <a:p>
            <a:pPr lvl="0">
              <a:lnSpc>
                <a:spcPct val="110000"/>
              </a:lnSpc>
              <a:spcBef>
                <a:spcPts val="0"/>
              </a:spcBef>
              <a:buFont typeface="Times New Roman" panose="02020603050405020304" pitchFamily="18" charset="0"/>
              <a:buChar char="-"/>
            </a:pPr>
            <a:r>
              <a:rPr lang="en-US" sz="2400" dirty="0">
                <a:ea typeface="Calibri" panose="020F0502020204030204" pitchFamily="34" charset="0"/>
              </a:rPr>
              <a:t>Spreading rumors and gossip regarding individuals</a:t>
            </a:r>
          </a:p>
          <a:p>
            <a:pPr lvl="0">
              <a:lnSpc>
                <a:spcPct val="110000"/>
              </a:lnSpc>
              <a:spcBef>
                <a:spcPts val="0"/>
              </a:spcBef>
              <a:buFont typeface="Times New Roman" panose="02020603050405020304" pitchFamily="18" charset="0"/>
              <a:buChar char="-"/>
            </a:pPr>
            <a:r>
              <a:rPr lang="en-US" sz="2400" dirty="0">
                <a:ea typeface="Calibri" panose="020F0502020204030204" pitchFamily="34" charset="0"/>
              </a:rPr>
              <a:t>Manipulating the ability of someone to do their work (overloading, withholding information, setting deadlines that can’t be met)</a:t>
            </a:r>
          </a:p>
          <a:p>
            <a:pPr lvl="0">
              <a:lnSpc>
                <a:spcPct val="110000"/>
              </a:lnSpc>
              <a:spcBef>
                <a:spcPts val="0"/>
              </a:spcBef>
              <a:buFont typeface="Times New Roman" panose="02020603050405020304" pitchFamily="18" charset="0"/>
              <a:buChar char="-"/>
            </a:pPr>
            <a:r>
              <a:rPr lang="en-US" sz="2400" dirty="0">
                <a:ea typeface="Calibri" panose="020F0502020204030204" pitchFamily="34" charset="0"/>
              </a:rPr>
              <a:t>Taking credit for another person’s ideas or work</a:t>
            </a:r>
          </a:p>
          <a:p>
            <a:pPr lvl="0">
              <a:lnSpc>
                <a:spcPct val="110000"/>
              </a:lnSpc>
              <a:spcBef>
                <a:spcPts val="0"/>
              </a:spcBef>
              <a:buFont typeface="Times New Roman" panose="02020603050405020304" pitchFamily="18" charset="0"/>
              <a:buChar char="-"/>
            </a:pPr>
            <a:r>
              <a:rPr lang="en-US" sz="2400" dirty="0">
                <a:ea typeface="Calibri" panose="020F0502020204030204" pitchFamily="34" charset="0"/>
              </a:rPr>
              <a:t>Refusing reasonable requests for leave </a:t>
            </a:r>
          </a:p>
          <a:p>
            <a:pPr lvl="0">
              <a:lnSpc>
                <a:spcPct val="110000"/>
              </a:lnSpc>
              <a:spcBef>
                <a:spcPts val="0"/>
              </a:spcBef>
              <a:buFont typeface="Times New Roman" panose="02020603050405020304" pitchFamily="18" charset="0"/>
              <a:buChar char="-"/>
            </a:pPr>
            <a:r>
              <a:rPr lang="en-US" sz="2400" dirty="0">
                <a:ea typeface="Calibri" panose="020F0502020204030204" pitchFamily="34" charset="0"/>
              </a:rPr>
              <a:t>Deliberate exclusion of an individual or isolating them from meetings</a:t>
            </a:r>
          </a:p>
          <a:p>
            <a:pPr lvl="0">
              <a:lnSpc>
                <a:spcPct val="110000"/>
              </a:lnSpc>
              <a:spcBef>
                <a:spcPts val="0"/>
              </a:spcBef>
              <a:buFont typeface="Times New Roman" panose="02020603050405020304" pitchFamily="18" charset="0"/>
              <a:buChar char="-"/>
            </a:pPr>
            <a:r>
              <a:rPr lang="en-US" sz="2400" dirty="0">
                <a:ea typeface="Calibri" panose="020F0502020204030204" pitchFamily="34" charset="0"/>
              </a:rPr>
              <a:t>Excessive micro-management</a:t>
            </a:r>
          </a:p>
          <a:p>
            <a:pPr>
              <a:lnSpc>
                <a:spcPct val="110000"/>
              </a:lnSpc>
            </a:pPr>
            <a:endParaRPr lang="en-US" dirty="0"/>
          </a:p>
        </p:txBody>
      </p:sp>
    </p:spTree>
    <p:extLst>
      <p:ext uri="{BB962C8B-B14F-4D97-AF65-F5344CB8AC3E}">
        <p14:creationId xmlns:p14="http://schemas.microsoft.com/office/powerpoint/2010/main" val="3783955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EB6C-359C-49BD-A1AA-CF25A92290DB}"/>
              </a:ext>
            </a:extLst>
          </p:cNvPr>
          <p:cNvSpPr>
            <a:spLocks noGrp="1"/>
          </p:cNvSpPr>
          <p:nvPr>
            <p:ph type="title"/>
          </p:nvPr>
        </p:nvSpPr>
        <p:spPr/>
        <p:txBody>
          <a:bodyPr/>
          <a:lstStyle/>
          <a:p>
            <a:r>
              <a:rPr lang="en-US" dirty="0"/>
              <a:t>HEALTH IMPACT OF BULLYING </a:t>
            </a:r>
          </a:p>
        </p:txBody>
      </p:sp>
      <p:sp>
        <p:nvSpPr>
          <p:cNvPr id="4" name="Rectangle 3">
            <a:extLst>
              <a:ext uri="{FF2B5EF4-FFF2-40B4-BE49-F238E27FC236}">
                <a16:creationId xmlns:a16="http://schemas.microsoft.com/office/drawing/2014/main" id="{70D567E7-5138-4C7A-9DAE-DC0B9FEA36E6}"/>
              </a:ext>
            </a:extLst>
          </p:cNvPr>
          <p:cNvSpPr/>
          <p:nvPr/>
        </p:nvSpPr>
        <p:spPr>
          <a:xfrm>
            <a:off x="1819656" y="1385364"/>
            <a:ext cx="9226296" cy="5136791"/>
          </a:xfrm>
          <a:prstGeom prst="rect">
            <a:avLst/>
          </a:prstGeom>
        </p:spPr>
        <p:txBody>
          <a:bodyPr wrap="square">
            <a:spAutoFit/>
          </a:bodyPr>
          <a:lstStyle/>
          <a:p>
            <a:pPr>
              <a:lnSpc>
                <a:spcPct val="110000"/>
              </a:lnSpc>
            </a:pPr>
            <a:r>
              <a:rPr lang="en-US" dirty="0">
                <a:latin typeface="Times New Roman" panose="02020603050405020304" pitchFamily="18" charset="0"/>
                <a:ea typeface="Calibri" panose="020F0502020204030204" pitchFamily="34" charset="0"/>
              </a:rPr>
              <a:t> </a:t>
            </a:r>
          </a:p>
          <a:p>
            <a:pPr marL="342900" marR="0" lvl="0" indent="-342900">
              <a:lnSpc>
                <a:spcPct val="110000"/>
              </a:lnSpc>
              <a:spcBef>
                <a:spcPts val="0"/>
              </a:spcBef>
              <a:spcAft>
                <a:spcPts val="0"/>
              </a:spcAft>
              <a:buFont typeface="Symbol" panose="05050102010706020507" pitchFamily="18" charset="2"/>
              <a:buChar char=""/>
            </a:pPr>
            <a:r>
              <a:rPr lang="en-US" sz="2800" dirty="0">
                <a:ea typeface="Calibri" panose="020F0502020204030204" pitchFamily="34" charset="0"/>
              </a:rPr>
              <a:t>Reduced self-esteem</a:t>
            </a:r>
          </a:p>
          <a:p>
            <a:pPr marL="342900" marR="0" lvl="0" indent="-342900">
              <a:lnSpc>
                <a:spcPct val="110000"/>
              </a:lnSpc>
              <a:spcBef>
                <a:spcPts val="0"/>
              </a:spcBef>
              <a:spcAft>
                <a:spcPts val="0"/>
              </a:spcAft>
              <a:buFont typeface="Symbol" panose="05050102010706020507" pitchFamily="18" charset="2"/>
              <a:buChar char=""/>
            </a:pPr>
            <a:r>
              <a:rPr lang="en-US" sz="2800" dirty="0">
                <a:ea typeface="Calibri" panose="020F0502020204030204" pitchFamily="34" charset="0"/>
              </a:rPr>
              <a:t>Musculoskeletal problems</a:t>
            </a:r>
          </a:p>
          <a:p>
            <a:pPr marL="342900" marR="0" lvl="0" indent="-342900">
              <a:lnSpc>
                <a:spcPct val="110000"/>
              </a:lnSpc>
              <a:spcBef>
                <a:spcPts val="0"/>
              </a:spcBef>
              <a:spcAft>
                <a:spcPts val="0"/>
              </a:spcAft>
              <a:buFont typeface="Symbol" panose="05050102010706020507" pitchFamily="18" charset="2"/>
              <a:buChar char=""/>
            </a:pPr>
            <a:r>
              <a:rPr lang="en-US" sz="2800" dirty="0">
                <a:ea typeface="Calibri" panose="020F0502020204030204" pitchFamily="34" charset="0"/>
              </a:rPr>
              <a:t>Work withdrawal and sickness absence</a:t>
            </a:r>
          </a:p>
          <a:p>
            <a:pPr marL="342900" marR="0" lvl="0" indent="-342900">
              <a:lnSpc>
                <a:spcPct val="110000"/>
              </a:lnSpc>
              <a:spcBef>
                <a:spcPts val="0"/>
              </a:spcBef>
              <a:spcAft>
                <a:spcPts val="0"/>
              </a:spcAft>
              <a:buFont typeface="Symbol" panose="05050102010706020507" pitchFamily="18" charset="2"/>
              <a:buChar char=""/>
            </a:pPr>
            <a:r>
              <a:rPr lang="en-US" sz="2800" dirty="0">
                <a:ea typeface="Calibri" panose="020F0502020204030204" pitchFamily="34" charset="0"/>
              </a:rPr>
              <a:t>Loss of concentration and confidence</a:t>
            </a:r>
          </a:p>
          <a:p>
            <a:pPr marL="342900" marR="0" lvl="0" indent="-342900">
              <a:lnSpc>
                <a:spcPct val="110000"/>
              </a:lnSpc>
              <a:spcBef>
                <a:spcPts val="0"/>
              </a:spcBef>
              <a:spcAft>
                <a:spcPts val="0"/>
              </a:spcAft>
              <a:buFont typeface="Symbol" panose="05050102010706020507" pitchFamily="18" charset="2"/>
              <a:buChar char=""/>
            </a:pPr>
            <a:r>
              <a:rPr lang="en-US" sz="2800" dirty="0">
                <a:ea typeface="Calibri" panose="020F0502020204030204" pitchFamily="34" charset="0"/>
              </a:rPr>
              <a:t>Sleep and digestive disturbances</a:t>
            </a:r>
          </a:p>
          <a:p>
            <a:pPr marL="342900" marR="0" lvl="0" indent="-342900">
              <a:lnSpc>
                <a:spcPct val="110000"/>
              </a:lnSpc>
              <a:spcBef>
                <a:spcPts val="0"/>
              </a:spcBef>
              <a:spcAft>
                <a:spcPts val="0"/>
              </a:spcAft>
              <a:buFont typeface="Symbol" panose="05050102010706020507" pitchFamily="18" charset="2"/>
              <a:buChar char=""/>
            </a:pPr>
            <a:r>
              <a:rPr lang="en-US" sz="2800" dirty="0">
                <a:ea typeface="Calibri" panose="020F0502020204030204" pitchFamily="34" charset="0"/>
              </a:rPr>
              <a:t>Increased depression/self-blame</a:t>
            </a:r>
          </a:p>
          <a:p>
            <a:pPr marL="342900" marR="0" lvl="0" indent="-342900">
              <a:lnSpc>
                <a:spcPct val="110000"/>
              </a:lnSpc>
              <a:spcBef>
                <a:spcPts val="0"/>
              </a:spcBef>
              <a:spcAft>
                <a:spcPts val="0"/>
              </a:spcAft>
              <a:buFont typeface="Symbol" panose="05050102010706020507" pitchFamily="18" charset="2"/>
              <a:buChar char=""/>
            </a:pPr>
            <a:r>
              <a:rPr lang="en-US" sz="2800" dirty="0">
                <a:ea typeface="Calibri" panose="020F0502020204030204" pitchFamily="34" charset="0"/>
              </a:rPr>
              <a:t>Family tension and stress</a:t>
            </a:r>
          </a:p>
          <a:p>
            <a:pPr marL="342900" marR="0" lvl="0" indent="-342900">
              <a:lnSpc>
                <a:spcPct val="110000"/>
              </a:lnSpc>
              <a:spcBef>
                <a:spcPts val="0"/>
              </a:spcBef>
              <a:spcAft>
                <a:spcPts val="0"/>
              </a:spcAft>
              <a:buFont typeface="Symbol" panose="05050102010706020507" pitchFamily="18" charset="2"/>
              <a:buChar char=""/>
            </a:pPr>
            <a:r>
              <a:rPr lang="en-US" sz="2800" dirty="0">
                <a:ea typeface="Calibri" panose="020F0502020204030204" pitchFamily="34" charset="0"/>
              </a:rPr>
              <a:t>High stress, post-traumatic stress disorder (PTSD)</a:t>
            </a:r>
          </a:p>
          <a:p>
            <a:pPr marL="342900" marR="0" lvl="0" indent="-342900">
              <a:lnSpc>
                <a:spcPct val="110000"/>
              </a:lnSpc>
              <a:spcBef>
                <a:spcPts val="0"/>
              </a:spcBef>
              <a:spcAft>
                <a:spcPts val="0"/>
              </a:spcAft>
              <a:buFont typeface="Symbol" panose="05050102010706020507" pitchFamily="18" charset="2"/>
              <a:buChar char=""/>
            </a:pPr>
            <a:r>
              <a:rPr lang="en-US" sz="2800" dirty="0">
                <a:ea typeface="Calibri" panose="020F0502020204030204" pitchFamily="34" charset="0"/>
              </a:rPr>
              <a:t>Suicidal ideation</a:t>
            </a:r>
          </a:p>
          <a:p>
            <a:pPr>
              <a:lnSpc>
                <a:spcPct val="110000"/>
              </a:lnSpc>
            </a:pPr>
            <a:r>
              <a:rPr lang="en-US" sz="2800" b="1" dirty="0">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Calibri" panose="020F0502020204030204" pitchFamily="34" charset="0"/>
            </a:endParaRPr>
          </a:p>
        </p:txBody>
      </p:sp>
      <p:pic>
        <p:nvPicPr>
          <p:cNvPr id="6" name="Picture 5" descr="Decorative Graphic">
            <a:extLst>
              <a:ext uri="{FF2B5EF4-FFF2-40B4-BE49-F238E27FC236}">
                <a16:creationId xmlns:a16="http://schemas.microsoft.com/office/drawing/2014/main" id="{8049F643-4C51-41B3-957E-45461A2DF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300050" y="2166055"/>
            <a:ext cx="2204561" cy="2002378"/>
          </a:xfrm>
          <a:prstGeom prst="rect">
            <a:avLst/>
          </a:prstGeom>
        </p:spPr>
      </p:pic>
    </p:spTree>
    <p:extLst>
      <p:ext uri="{BB962C8B-B14F-4D97-AF65-F5344CB8AC3E}">
        <p14:creationId xmlns:p14="http://schemas.microsoft.com/office/powerpoint/2010/main" val="99900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8CC78-38C1-45C7-9C18-36F4ECAAE2D7}"/>
              </a:ext>
            </a:extLst>
          </p:cNvPr>
          <p:cNvSpPr>
            <a:spLocks noGrp="1"/>
          </p:cNvSpPr>
          <p:nvPr>
            <p:ph type="title"/>
          </p:nvPr>
        </p:nvSpPr>
        <p:spPr/>
        <p:txBody>
          <a:bodyPr/>
          <a:lstStyle/>
          <a:p>
            <a:pPr algn="ctr"/>
            <a:r>
              <a:rPr lang="en-US" dirty="0"/>
              <a:t>IMPACT ON ORGANIZATION</a:t>
            </a:r>
          </a:p>
        </p:txBody>
      </p:sp>
      <p:sp>
        <p:nvSpPr>
          <p:cNvPr id="4" name="Rectangle 3">
            <a:extLst>
              <a:ext uri="{FF2B5EF4-FFF2-40B4-BE49-F238E27FC236}">
                <a16:creationId xmlns:a16="http://schemas.microsoft.com/office/drawing/2014/main" id="{25439ABA-F14F-41F4-88E5-31AD419B8AE6}"/>
              </a:ext>
            </a:extLst>
          </p:cNvPr>
          <p:cNvSpPr/>
          <p:nvPr/>
        </p:nvSpPr>
        <p:spPr>
          <a:xfrm>
            <a:off x="1798820" y="1454047"/>
            <a:ext cx="10243828" cy="5262979"/>
          </a:xfrm>
          <a:prstGeom prst="rect">
            <a:avLst/>
          </a:prstGeom>
        </p:spPr>
        <p:txBody>
          <a:bodyPr wrap="square">
            <a:spAutoFit/>
          </a:bodyPr>
          <a:lstStyle/>
          <a:p>
            <a:pPr marL="342900" indent="-342900">
              <a:buFont typeface="Arial" panose="020B0604020202020204" pitchFamily="34" charset="0"/>
              <a:buChar char="•"/>
            </a:pPr>
            <a:r>
              <a:rPr lang="en-US" sz="2400" dirty="0"/>
              <a:t>Poisons relationships</a:t>
            </a:r>
          </a:p>
          <a:p>
            <a:pPr marL="342900" indent="-342900">
              <a:buFont typeface="Arial" panose="020B0604020202020204" pitchFamily="34" charset="0"/>
              <a:buChar char="•"/>
            </a:pPr>
            <a:r>
              <a:rPr lang="en-US" sz="2400" dirty="0"/>
              <a:t>Reduces teamwork and cooperation</a:t>
            </a:r>
          </a:p>
          <a:p>
            <a:pPr marL="342900" indent="-342900">
              <a:buFont typeface="Arial" panose="020B0604020202020204" pitchFamily="34" charset="0"/>
              <a:buChar char="•"/>
            </a:pPr>
            <a:r>
              <a:rPr lang="en-US" sz="2400" dirty="0"/>
              <a:t>Negatively affects trust</a:t>
            </a:r>
          </a:p>
          <a:p>
            <a:pPr marL="342900" indent="-342900">
              <a:buFont typeface="Arial" panose="020B0604020202020204" pitchFamily="34" charset="0"/>
              <a:buChar char="•"/>
            </a:pPr>
            <a:r>
              <a:rPr lang="en-US" sz="2400" dirty="0"/>
              <a:t>Leads to absenteeism</a:t>
            </a:r>
          </a:p>
          <a:p>
            <a:pPr marL="342900" indent="-342900">
              <a:buFont typeface="Arial" panose="020B0604020202020204" pitchFamily="34" charset="0"/>
              <a:buChar char="•"/>
            </a:pPr>
            <a:r>
              <a:rPr lang="en-US" sz="2400" dirty="0"/>
              <a:t>Lower productivity</a:t>
            </a:r>
          </a:p>
          <a:p>
            <a:pPr marL="342900" indent="-342900">
              <a:buFont typeface="Arial" panose="020B0604020202020204" pitchFamily="34" charset="0"/>
              <a:buChar char="•"/>
            </a:pPr>
            <a:r>
              <a:rPr lang="en-US" sz="2400" dirty="0"/>
              <a:t>De-motivation</a:t>
            </a:r>
          </a:p>
          <a:p>
            <a:pPr marL="342900" indent="-342900">
              <a:buFont typeface="Arial" panose="020B0604020202020204" pitchFamily="34" charset="0"/>
              <a:buChar char="•"/>
            </a:pPr>
            <a:r>
              <a:rPr lang="en-US" sz="2400" dirty="0"/>
              <a:t>Poor morale</a:t>
            </a:r>
          </a:p>
          <a:p>
            <a:pPr marL="342900" indent="-342900">
              <a:buFont typeface="Arial" panose="020B0604020202020204" pitchFamily="34" charset="0"/>
              <a:buChar char="•"/>
            </a:pPr>
            <a:r>
              <a:rPr lang="en-US" sz="2400" dirty="0"/>
              <a:t>Negative health impacts</a:t>
            </a:r>
          </a:p>
          <a:p>
            <a:pPr marL="342900" indent="-342900">
              <a:buFont typeface="Arial" panose="020B0604020202020204" pitchFamily="34" charset="0"/>
              <a:buChar char="•"/>
            </a:pPr>
            <a:r>
              <a:rPr lang="en-US" sz="2400" dirty="0"/>
              <a:t>Anger, fear, hurt, embarrassment</a:t>
            </a:r>
          </a:p>
          <a:p>
            <a:pPr marL="342900" indent="-342900">
              <a:buFont typeface="Arial" panose="020B0604020202020204" pitchFamily="34" charset="0"/>
              <a:buChar char="•"/>
            </a:pPr>
            <a:r>
              <a:rPr lang="en-US" sz="2400" dirty="0"/>
              <a:t>Inhibits communication</a:t>
            </a:r>
          </a:p>
          <a:p>
            <a:pPr marL="342900" indent="-342900">
              <a:buFont typeface="Arial" panose="020B0604020202020204" pitchFamily="34" charset="0"/>
              <a:buChar char="•"/>
            </a:pPr>
            <a:r>
              <a:rPr lang="en-US" sz="2400" dirty="0"/>
              <a:t>Increased turnover</a:t>
            </a:r>
          </a:p>
          <a:p>
            <a:pPr marL="342900" indent="-342900">
              <a:buFont typeface="Arial" panose="020B0604020202020204" pitchFamily="34" charset="0"/>
              <a:buChar char="•"/>
            </a:pPr>
            <a:r>
              <a:rPr lang="en-US" sz="2400" dirty="0"/>
              <a:t>Grievances/litigation</a:t>
            </a:r>
          </a:p>
          <a:p>
            <a:pPr marL="342900" indent="-342900">
              <a:buFont typeface="Arial" panose="020B0604020202020204" pitchFamily="34" charset="0"/>
              <a:buChar char="•"/>
            </a:pPr>
            <a:r>
              <a:rPr lang="en-US" sz="2400" dirty="0"/>
              <a:t>Harms reputations</a:t>
            </a:r>
          </a:p>
          <a:p>
            <a:pPr marL="342900" indent="-342900">
              <a:buFont typeface="Arial" panose="020B0604020202020204" pitchFamily="34" charset="0"/>
              <a:buChar char="•"/>
            </a:pPr>
            <a:r>
              <a:rPr lang="en-US" sz="2400" dirty="0"/>
              <a:t>Derails careers</a:t>
            </a:r>
          </a:p>
        </p:txBody>
      </p:sp>
      <p:pic>
        <p:nvPicPr>
          <p:cNvPr id="6" name="Picture 5" descr="Decorative Graphic">
            <a:extLst>
              <a:ext uri="{FF2B5EF4-FFF2-40B4-BE49-F238E27FC236}">
                <a16:creationId xmlns:a16="http://schemas.microsoft.com/office/drawing/2014/main" id="{8C1C9ABA-7E9E-4F2B-A110-586062CB6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408" y="2734937"/>
            <a:ext cx="3321698" cy="2819400"/>
          </a:xfrm>
          <a:prstGeom prst="rect">
            <a:avLst/>
          </a:prstGeom>
        </p:spPr>
      </p:pic>
    </p:spTree>
    <p:extLst>
      <p:ext uri="{BB962C8B-B14F-4D97-AF65-F5344CB8AC3E}">
        <p14:creationId xmlns:p14="http://schemas.microsoft.com/office/powerpoint/2010/main" val="4089464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CF8F-75FD-4C75-838B-9AE5B37E7250}"/>
              </a:ext>
            </a:extLst>
          </p:cNvPr>
          <p:cNvSpPr>
            <a:spLocks noGrp="1"/>
          </p:cNvSpPr>
          <p:nvPr>
            <p:ph type="title"/>
          </p:nvPr>
        </p:nvSpPr>
        <p:spPr>
          <a:xfrm>
            <a:off x="2419743" y="430147"/>
            <a:ext cx="8911687" cy="791551"/>
          </a:xfrm>
        </p:spPr>
        <p:txBody>
          <a:bodyPr/>
          <a:lstStyle/>
          <a:p>
            <a:pPr algn="ctr"/>
            <a:r>
              <a:rPr lang="en-US" dirty="0"/>
              <a:t>WHAT IS HARASSMENT?</a:t>
            </a:r>
          </a:p>
        </p:txBody>
      </p:sp>
      <p:sp>
        <p:nvSpPr>
          <p:cNvPr id="3" name="Content Placeholder 2">
            <a:extLst>
              <a:ext uri="{FF2B5EF4-FFF2-40B4-BE49-F238E27FC236}">
                <a16:creationId xmlns:a16="http://schemas.microsoft.com/office/drawing/2014/main" id="{49D85294-EA0E-4960-89AB-1B097D9F092D}"/>
              </a:ext>
            </a:extLst>
          </p:cNvPr>
          <p:cNvSpPr>
            <a:spLocks noGrp="1"/>
          </p:cNvSpPr>
          <p:nvPr>
            <p:ph idx="1"/>
          </p:nvPr>
        </p:nvSpPr>
        <p:spPr>
          <a:xfrm>
            <a:off x="2589212" y="1349115"/>
            <a:ext cx="8915400" cy="5306518"/>
          </a:xfrm>
        </p:spPr>
        <p:txBody>
          <a:bodyPr>
            <a:normAutofit lnSpcReduction="10000"/>
          </a:bodyPr>
          <a:lstStyle/>
          <a:p>
            <a:r>
              <a:rPr lang="en-US" sz="2400" dirty="0"/>
              <a:t>Harassment is any </a:t>
            </a:r>
            <a:r>
              <a:rPr lang="en-US" sz="2400" b="1" dirty="0"/>
              <a:t>unwelcome verbal or physical conduct, because of a race, sex, color, age, national origin, disability, religion or genetic information</a:t>
            </a:r>
            <a:r>
              <a:rPr lang="en-US" sz="2400" dirty="0"/>
              <a:t>, that is so objectively offensive as to alter the conditions of an individual’s employment. This standard is met when:</a:t>
            </a:r>
          </a:p>
          <a:p>
            <a:pPr lvl="1"/>
            <a:r>
              <a:rPr lang="en-US" sz="2400" dirty="0"/>
              <a:t>The conduct results in a</a:t>
            </a:r>
            <a:r>
              <a:rPr lang="en-US" sz="2400" b="1" dirty="0"/>
              <a:t> tangible employment action </a:t>
            </a:r>
            <a:r>
              <a:rPr lang="en-US" sz="2400" dirty="0"/>
              <a:t>(a change in the employment status or benefits of an individual demotion, termination, failure to promote).</a:t>
            </a:r>
          </a:p>
          <a:p>
            <a:pPr marL="457200" lvl="1" indent="0">
              <a:buNone/>
            </a:pPr>
            <a:r>
              <a:rPr lang="en-US" sz="2400" dirty="0"/>
              <a:t>or</a:t>
            </a:r>
          </a:p>
          <a:p>
            <a:pPr lvl="1"/>
            <a:r>
              <a:rPr lang="en-US" sz="2400" dirty="0"/>
              <a:t>The conduct was sufficiently severe or pervasive to create a </a:t>
            </a:r>
            <a:r>
              <a:rPr lang="en-US" sz="2400" b="1" dirty="0"/>
              <a:t>hostile work environment </a:t>
            </a:r>
            <a:r>
              <a:rPr lang="en-US" sz="2400" dirty="0"/>
              <a:t>(unreasonably interferes with an individual’s work performance, or creates an intimidating, hostile or offensive work environment).</a:t>
            </a:r>
          </a:p>
          <a:p>
            <a:pPr lvl="1"/>
            <a:endParaRPr lang="en-US" sz="2400" dirty="0"/>
          </a:p>
        </p:txBody>
      </p:sp>
    </p:spTree>
    <p:extLst>
      <p:ext uri="{BB962C8B-B14F-4D97-AF65-F5344CB8AC3E}">
        <p14:creationId xmlns:p14="http://schemas.microsoft.com/office/powerpoint/2010/main" val="218696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87D1-ADC0-4378-98E2-E026B75220A6}"/>
              </a:ext>
            </a:extLst>
          </p:cNvPr>
          <p:cNvSpPr>
            <a:spLocks noGrp="1"/>
          </p:cNvSpPr>
          <p:nvPr>
            <p:ph type="title"/>
          </p:nvPr>
        </p:nvSpPr>
        <p:spPr>
          <a:xfrm>
            <a:off x="2592925" y="218114"/>
            <a:ext cx="8648323" cy="1291904"/>
          </a:xfrm>
        </p:spPr>
        <p:txBody>
          <a:bodyPr>
            <a:normAutofit/>
          </a:bodyPr>
          <a:lstStyle/>
          <a:p>
            <a:pPr algn="ctr"/>
            <a:r>
              <a:rPr lang="en-US" dirty="0"/>
              <a:t>FEDERAL CIVIL RIGHTS LAWS PROHIBITING HARASSMENT</a:t>
            </a:r>
          </a:p>
        </p:txBody>
      </p:sp>
      <p:sp>
        <p:nvSpPr>
          <p:cNvPr id="3" name="Content Placeholder 2">
            <a:extLst>
              <a:ext uri="{FF2B5EF4-FFF2-40B4-BE49-F238E27FC236}">
                <a16:creationId xmlns:a16="http://schemas.microsoft.com/office/drawing/2014/main" id="{D1729BCE-1712-43CD-BA99-799BAB9A50B2}"/>
              </a:ext>
            </a:extLst>
          </p:cNvPr>
          <p:cNvSpPr>
            <a:spLocks noGrp="1"/>
          </p:cNvSpPr>
          <p:nvPr>
            <p:ph idx="1"/>
          </p:nvPr>
        </p:nvSpPr>
        <p:spPr>
          <a:xfrm>
            <a:off x="1333850" y="1586523"/>
            <a:ext cx="10170762" cy="4897403"/>
          </a:xfrm>
        </p:spPr>
        <p:txBody>
          <a:bodyPr>
            <a:normAutofit fontScale="92500" lnSpcReduction="10000"/>
          </a:bodyPr>
          <a:lstStyle/>
          <a:p>
            <a:r>
              <a:rPr lang="en-US" sz="2400" dirty="0"/>
              <a:t>Title VII of the Civil Rights Act of 1964</a:t>
            </a:r>
          </a:p>
          <a:p>
            <a:pPr lvl="1"/>
            <a:r>
              <a:rPr lang="en-US" sz="2400" dirty="0"/>
              <a:t>Prohibits harassment because of an individuals race, sex (includes pregnancy, gender identity and sexual orientation), color, national origin or religion</a:t>
            </a:r>
          </a:p>
          <a:p>
            <a:r>
              <a:rPr lang="en-US" sz="2400" dirty="0"/>
              <a:t>Age Discrimination in Employment Act of 1967 (ADEA)</a:t>
            </a:r>
          </a:p>
          <a:p>
            <a:pPr lvl="1"/>
            <a:r>
              <a:rPr lang="en-US" sz="2400" dirty="0"/>
              <a:t>Prohibits harassment against individuals who are age 40 and older</a:t>
            </a:r>
          </a:p>
          <a:p>
            <a:r>
              <a:rPr lang="en-US" sz="2400" dirty="0"/>
              <a:t>The Rehabilitation Act of 1973</a:t>
            </a:r>
          </a:p>
          <a:p>
            <a:pPr lvl="1"/>
            <a:r>
              <a:rPr lang="en-US" sz="2400" dirty="0"/>
              <a:t>Prohibits harassment of individuals because of their disabilities </a:t>
            </a:r>
          </a:p>
          <a:p>
            <a:r>
              <a:rPr lang="en-US" sz="2400" dirty="0"/>
              <a:t>The Equal Pay Act of 1963 (EPA)</a:t>
            </a:r>
          </a:p>
          <a:p>
            <a:pPr lvl="1"/>
            <a:r>
              <a:rPr lang="en-US" dirty="0"/>
              <a:t>Prohibits discrimination in pay between men and women</a:t>
            </a:r>
          </a:p>
          <a:p>
            <a:r>
              <a:rPr lang="en-US" sz="2400" dirty="0"/>
              <a:t>The Genetic Information Nondiscrimination Act of 2008 (GINA)</a:t>
            </a:r>
          </a:p>
          <a:p>
            <a:pPr lvl="1"/>
            <a:r>
              <a:rPr lang="en-US" dirty="0"/>
              <a:t>Prohibits harassment of individuals because of genetic information</a:t>
            </a:r>
          </a:p>
          <a:p>
            <a:pPr marL="457200" lvl="1" indent="0">
              <a:buNone/>
            </a:pPr>
            <a:endParaRPr lang="en-US" sz="2400" dirty="0"/>
          </a:p>
          <a:p>
            <a:pPr marL="457200" lvl="1" indent="0">
              <a:buNone/>
            </a:pPr>
            <a:endParaRPr lang="en-US" dirty="0"/>
          </a:p>
        </p:txBody>
      </p:sp>
    </p:spTree>
    <p:extLst>
      <p:ext uri="{BB962C8B-B14F-4D97-AF65-F5344CB8AC3E}">
        <p14:creationId xmlns:p14="http://schemas.microsoft.com/office/powerpoint/2010/main" val="1611485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4AD3-7EEC-4E87-AFDC-0AE9DC5BCAA5}"/>
              </a:ext>
            </a:extLst>
          </p:cNvPr>
          <p:cNvSpPr>
            <a:spLocks noGrp="1"/>
          </p:cNvSpPr>
          <p:nvPr>
            <p:ph type="title"/>
          </p:nvPr>
        </p:nvSpPr>
        <p:spPr/>
        <p:txBody>
          <a:bodyPr/>
          <a:lstStyle/>
          <a:p>
            <a:pPr algn="ctr"/>
            <a:r>
              <a:rPr lang="en-US" dirty="0"/>
              <a:t>WORKPLACE HARASSMENT VIDEO CLIP</a:t>
            </a:r>
          </a:p>
        </p:txBody>
      </p:sp>
      <p:sp>
        <p:nvSpPr>
          <p:cNvPr id="3" name="Content Placeholder 2">
            <a:extLst>
              <a:ext uri="{FF2B5EF4-FFF2-40B4-BE49-F238E27FC236}">
                <a16:creationId xmlns:a16="http://schemas.microsoft.com/office/drawing/2014/main" id="{9DB78AC8-CB9D-4D9D-B03E-B733A95FAB4D}"/>
              </a:ext>
            </a:extLst>
          </p:cNvPr>
          <p:cNvSpPr>
            <a:spLocks noGrp="1"/>
          </p:cNvSpPr>
          <p:nvPr>
            <p:ph idx="1"/>
          </p:nvPr>
        </p:nvSpPr>
        <p:spPr/>
        <p:txBody>
          <a:bodyPr/>
          <a:lstStyle/>
          <a:p>
            <a:r>
              <a:rPr lang="en-US" dirty="0">
                <a:hlinkClick r:id="rId2"/>
              </a:rPr>
              <a:t>Harassment in the Workplace Part 1</a:t>
            </a:r>
            <a:endParaRPr lang="en-US" dirty="0"/>
          </a:p>
          <a:p>
            <a:endParaRPr lang="en-US" dirty="0"/>
          </a:p>
          <a:p>
            <a:r>
              <a:rPr lang="en-US" dirty="0"/>
              <a:t>This Video Clip shows a female employee being approached by her supervisor for dinner. She declines and he later yells at her in front of others. He then invites her out again for drinks when she tries to express her concerns about his behavior.</a:t>
            </a:r>
          </a:p>
        </p:txBody>
      </p:sp>
    </p:spTree>
    <p:extLst>
      <p:ext uri="{BB962C8B-B14F-4D97-AF65-F5344CB8AC3E}">
        <p14:creationId xmlns:p14="http://schemas.microsoft.com/office/powerpoint/2010/main" val="361928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A9AD-4CEA-4EAA-B7A6-AAA15AC566A9}"/>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E983A195-547B-4165-890C-90F93BA04891}"/>
              </a:ext>
            </a:extLst>
          </p:cNvPr>
          <p:cNvSpPr>
            <a:spLocks noGrp="1"/>
          </p:cNvSpPr>
          <p:nvPr>
            <p:ph idx="1"/>
          </p:nvPr>
        </p:nvSpPr>
        <p:spPr>
          <a:xfrm>
            <a:off x="1716374" y="1641422"/>
            <a:ext cx="9788238" cy="4994269"/>
          </a:xfrm>
        </p:spPr>
        <p:txBody>
          <a:bodyPr>
            <a:normAutofit/>
          </a:bodyPr>
          <a:lstStyle/>
          <a:p>
            <a:r>
              <a:rPr lang="en-US" sz="2800" dirty="0">
                <a:solidFill>
                  <a:schemeClr val="tx1"/>
                </a:solidFill>
              </a:rPr>
              <a:t>Workplace harassment and its impact on individuals and organizations.</a:t>
            </a:r>
          </a:p>
          <a:p>
            <a:r>
              <a:rPr lang="en-US" sz="2800" dirty="0">
                <a:solidFill>
                  <a:schemeClr val="tx1"/>
                </a:solidFill>
              </a:rPr>
              <a:t>The role of mediation in addressing workplace harassment issues.</a:t>
            </a:r>
          </a:p>
          <a:p>
            <a:r>
              <a:rPr lang="en-US" sz="2800" dirty="0">
                <a:solidFill>
                  <a:schemeClr val="tx1"/>
                </a:solidFill>
              </a:rPr>
              <a:t>Other tools to mitigate or prevent harassment, and support a safe and positive corporate culture.</a:t>
            </a:r>
          </a:p>
          <a:p>
            <a:pPr marL="0" indent="0">
              <a:buNone/>
            </a:pPr>
            <a:endParaRPr lang="en-US" dirty="0"/>
          </a:p>
        </p:txBody>
      </p:sp>
    </p:spTree>
    <p:extLst>
      <p:ext uri="{BB962C8B-B14F-4D97-AF65-F5344CB8AC3E}">
        <p14:creationId xmlns:p14="http://schemas.microsoft.com/office/powerpoint/2010/main" val="2579780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D6728-154C-486D-AC76-A84D9123695D}"/>
              </a:ext>
            </a:extLst>
          </p:cNvPr>
          <p:cNvSpPr>
            <a:spLocks noGrp="1"/>
          </p:cNvSpPr>
          <p:nvPr>
            <p:ph type="title"/>
          </p:nvPr>
        </p:nvSpPr>
        <p:spPr/>
        <p:txBody>
          <a:bodyPr/>
          <a:lstStyle/>
          <a:p>
            <a:pPr algn="ctr"/>
            <a:r>
              <a:rPr lang="en-US" dirty="0"/>
              <a:t>WHO, WHERE and WHEN CAN HARASSMENT OCCUR?</a:t>
            </a:r>
          </a:p>
        </p:txBody>
      </p:sp>
      <p:sp>
        <p:nvSpPr>
          <p:cNvPr id="3" name="Content Placeholder 2">
            <a:extLst>
              <a:ext uri="{FF2B5EF4-FFF2-40B4-BE49-F238E27FC236}">
                <a16:creationId xmlns:a16="http://schemas.microsoft.com/office/drawing/2014/main" id="{E0A64A74-B9FE-49CA-9032-8DC9C7696818}"/>
              </a:ext>
            </a:extLst>
          </p:cNvPr>
          <p:cNvSpPr>
            <a:spLocks noGrp="1"/>
          </p:cNvSpPr>
          <p:nvPr>
            <p:ph idx="1"/>
          </p:nvPr>
        </p:nvSpPr>
        <p:spPr>
          <a:xfrm>
            <a:off x="1551482" y="1701384"/>
            <a:ext cx="9802318" cy="5156616"/>
          </a:xfrm>
        </p:spPr>
        <p:txBody>
          <a:bodyPr>
            <a:normAutofit/>
          </a:bodyPr>
          <a:lstStyle/>
          <a:p>
            <a:r>
              <a:rPr lang="en-US" sz="2000" dirty="0"/>
              <a:t>Men and Women</a:t>
            </a:r>
          </a:p>
          <a:p>
            <a:r>
              <a:rPr lang="en-US" sz="2000" dirty="0"/>
              <a:t>The victim and harasser can be the same sex</a:t>
            </a:r>
          </a:p>
          <a:p>
            <a:r>
              <a:rPr lang="en-US" sz="2000" dirty="0"/>
              <a:t>Victim can be harassed by:</a:t>
            </a:r>
          </a:p>
          <a:p>
            <a:pPr lvl="1"/>
            <a:r>
              <a:rPr lang="en-US" sz="2000" dirty="0"/>
              <a:t>Co-worker</a:t>
            </a:r>
          </a:p>
          <a:p>
            <a:pPr lvl="1"/>
            <a:r>
              <a:rPr lang="en-US" sz="2000" dirty="0"/>
              <a:t>Supervisor</a:t>
            </a:r>
          </a:p>
          <a:p>
            <a:pPr lvl="1"/>
            <a:r>
              <a:rPr lang="en-US" sz="2000" dirty="0"/>
              <a:t>Client</a:t>
            </a:r>
          </a:p>
          <a:p>
            <a:pPr lvl="1"/>
            <a:r>
              <a:rPr lang="en-US" sz="2000" dirty="0"/>
              <a:t>Someone in another division or department</a:t>
            </a:r>
          </a:p>
          <a:p>
            <a:r>
              <a:rPr lang="en-US" sz="2000" dirty="0"/>
              <a:t>The victim can be anyone affected by the offensive conduct</a:t>
            </a:r>
          </a:p>
          <a:p>
            <a:r>
              <a:rPr lang="en-US" sz="2000" dirty="0"/>
              <a:t>Any time</a:t>
            </a:r>
          </a:p>
          <a:p>
            <a:r>
              <a:rPr lang="en-US" sz="2000" dirty="0"/>
              <a:t>Anywhere in the workplace </a:t>
            </a:r>
          </a:p>
          <a:p>
            <a:r>
              <a:rPr lang="en-US" sz="2000" dirty="0"/>
              <a:t>Work related settings – business trips/deployment, business related social functions</a:t>
            </a:r>
          </a:p>
          <a:p>
            <a:endParaRPr lang="en-US" dirty="0"/>
          </a:p>
          <a:p>
            <a:pPr marL="0" indent="0">
              <a:buNone/>
            </a:pPr>
            <a:endParaRPr lang="en-US" sz="2400" dirty="0"/>
          </a:p>
        </p:txBody>
      </p:sp>
      <p:pic>
        <p:nvPicPr>
          <p:cNvPr id="5" name="Picture 4" descr="Decorative Graphic">
            <a:extLst>
              <a:ext uri="{FF2B5EF4-FFF2-40B4-BE49-F238E27FC236}">
                <a16:creationId xmlns:a16="http://schemas.microsoft.com/office/drawing/2014/main" id="{133E5726-017D-4DA1-A95E-303C7C1AB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8262" y="2198966"/>
            <a:ext cx="2737489" cy="2080726"/>
          </a:xfrm>
          <a:prstGeom prst="rect">
            <a:avLst/>
          </a:prstGeom>
        </p:spPr>
      </p:pic>
    </p:spTree>
    <p:extLst>
      <p:ext uri="{BB962C8B-B14F-4D97-AF65-F5344CB8AC3E}">
        <p14:creationId xmlns:p14="http://schemas.microsoft.com/office/powerpoint/2010/main" val="650286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EF6F-920C-4EE1-A83C-6DE26216A1C4}"/>
              </a:ext>
            </a:extLst>
          </p:cNvPr>
          <p:cNvSpPr>
            <a:spLocks noGrp="1"/>
          </p:cNvSpPr>
          <p:nvPr>
            <p:ph type="title"/>
          </p:nvPr>
        </p:nvSpPr>
        <p:spPr>
          <a:xfrm>
            <a:off x="2592925" y="624110"/>
            <a:ext cx="8911687" cy="672539"/>
          </a:xfrm>
        </p:spPr>
        <p:txBody>
          <a:bodyPr/>
          <a:lstStyle/>
          <a:p>
            <a:pPr algn="ctr"/>
            <a:r>
              <a:rPr lang="en-US" dirty="0"/>
              <a:t>COSTS OF HARASSMENT</a:t>
            </a:r>
          </a:p>
        </p:txBody>
      </p:sp>
      <p:sp>
        <p:nvSpPr>
          <p:cNvPr id="3" name="Content Placeholder 2">
            <a:extLst>
              <a:ext uri="{FF2B5EF4-FFF2-40B4-BE49-F238E27FC236}">
                <a16:creationId xmlns:a16="http://schemas.microsoft.com/office/drawing/2014/main" id="{F600E8D6-2977-4A2C-8675-EA500AF9D3DD}"/>
              </a:ext>
            </a:extLst>
          </p:cNvPr>
          <p:cNvSpPr>
            <a:spLocks noGrp="1"/>
          </p:cNvSpPr>
          <p:nvPr>
            <p:ph idx="1"/>
          </p:nvPr>
        </p:nvSpPr>
        <p:spPr>
          <a:xfrm>
            <a:off x="1174459" y="1296649"/>
            <a:ext cx="10763075" cy="4937241"/>
          </a:xfrm>
        </p:spPr>
        <p:txBody>
          <a:bodyPr>
            <a:noAutofit/>
          </a:bodyPr>
          <a:lstStyle/>
          <a:p>
            <a:r>
              <a:rPr lang="en-US" sz="2400" dirty="0"/>
              <a:t>One study found that the psychological effects of sexual harassment can rise to the level of diagnosable Major Depressive Disorder or PTSD.</a:t>
            </a:r>
          </a:p>
          <a:p>
            <a:r>
              <a:rPr lang="en-US" sz="2400" dirty="0"/>
              <a:t> Sexual harassment has also been tied to psychological effects such as negative mood, disordered eating, self-blame, reduced self-esteem, emotional exhaustion, anger, disgust, envy, fear, and abuse of prescription drugs and alcohol.</a:t>
            </a:r>
          </a:p>
          <a:p>
            <a:r>
              <a:rPr lang="en-US" sz="2400" dirty="0"/>
              <a:t>Physical harm can also result such as well as headaches, exhaustion, sleep problems, gastric problems, weight loss, cardiovascular issues</a:t>
            </a:r>
          </a:p>
          <a:p>
            <a:r>
              <a:rPr lang="en-US" sz="2400" dirty="0"/>
              <a:t>Work withdrawal, disengagement.</a:t>
            </a:r>
          </a:p>
        </p:txBody>
      </p:sp>
      <p:pic>
        <p:nvPicPr>
          <p:cNvPr id="5" name="Picture 4" descr="Decorative Graphic">
            <a:extLst>
              <a:ext uri="{FF2B5EF4-FFF2-40B4-BE49-F238E27FC236}">
                <a16:creationId xmlns:a16="http://schemas.microsoft.com/office/drawing/2014/main" id="{EEEFE22F-CD5E-46DF-8B02-F323B1898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9216" y="5113177"/>
            <a:ext cx="2743200" cy="1520888"/>
          </a:xfrm>
          <a:prstGeom prst="rect">
            <a:avLst/>
          </a:prstGeom>
        </p:spPr>
      </p:pic>
    </p:spTree>
    <p:extLst>
      <p:ext uri="{BB962C8B-B14F-4D97-AF65-F5344CB8AC3E}">
        <p14:creationId xmlns:p14="http://schemas.microsoft.com/office/powerpoint/2010/main" val="3593055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DAA81-43AB-413D-BA75-69B7B65E6A20}"/>
              </a:ext>
            </a:extLst>
          </p:cNvPr>
          <p:cNvSpPr>
            <a:spLocks noGrp="1"/>
          </p:cNvSpPr>
          <p:nvPr>
            <p:ph type="title"/>
          </p:nvPr>
        </p:nvSpPr>
        <p:spPr/>
        <p:txBody>
          <a:bodyPr/>
          <a:lstStyle/>
          <a:p>
            <a:pPr algn="ctr"/>
            <a:r>
              <a:rPr lang="en-US" dirty="0"/>
              <a:t>CHARACTERISTICS OF PEOPLE WHO ARE TARGETS</a:t>
            </a:r>
          </a:p>
        </p:txBody>
      </p:sp>
      <p:sp>
        <p:nvSpPr>
          <p:cNvPr id="3" name="Content Placeholder 2">
            <a:extLst>
              <a:ext uri="{FF2B5EF4-FFF2-40B4-BE49-F238E27FC236}">
                <a16:creationId xmlns:a16="http://schemas.microsoft.com/office/drawing/2014/main" id="{EF011EEA-FCE8-444A-960A-39C6B48690A6}"/>
              </a:ext>
            </a:extLst>
          </p:cNvPr>
          <p:cNvSpPr>
            <a:spLocks noGrp="1"/>
          </p:cNvSpPr>
          <p:nvPr>
            <p:ph idx="1"/>
          </p:nvPr>
        </p:nvSpPr>
        <p:spPr>
          <a:xfrm>
            <a:off x="2136710" y="2133600"/>
            <a:ext cx="9367902" cy="3777622"/>
          </a:xfrm>
        </p:spPr>
        <p:txBody>
          <a:bodyPr>
            <a:noAutofit/>
          </a:bodyPr>
          <a:lstStyle/>
          <a:p>
            <a:r>
              <a:rPr lang="en-US" sz="2000" dirty="0"/>
              <a:t>“Nice”– friendly, approachable, trusting, cooperative, patient, tolerant, forgiving, kind</a:t>
            </a:r>
          </a:p>
          <a:p>
            <a:r>
              <a:rPr lang="en-US" sz="2000" dirty="0"/>
              <a:t>Un-Empowered – People who have a poor self-image, low self-esteem, non-assertive, avoid confrontation</a:t>
            </a:r>
          </a:p>
          <a:p>
            <a:r>
              <a:rPr lang="en-US" sz="2000" dirty="0"/>
              <a:t>Different – physical or mental disabilities, physical or behavioral characteristics, manner of dress, race, religion, sexual orientation</a:t>
            </a:r>
          </a:p>
          <a:p>
            <a:r>
              <a:rPr lang="en-US" sz="2000" dirty="0"/>
              <a:t>Targets that instill jealousy – successful, smart, talented, attractive, popular, well-educated, well-liked</a:t>
            </a:r>
          </a:p>
          <a:p>
            <a:r>
              <a:rPr lang="en-US" sz="2000" dirty="0"/>
              <a:t>Targets that threaten control – willingness to disagree, stand up, speak up, point out mistakes, </a:t>
            </a:r>
          </a:p>
          <a:p>
            <a:r>
              <a:rPr lang="en-US" sz="2000" dirty="0"/>
              <a:t>Situational targets - newcomers</a:t>
            </a:r>
          </a:p>
        </p:txBody>
      </p:sp>
    </p:spTree>
    <p:extLst>
      <p:ext uri="{BB962C8B-B14F-4D97-AF65-F5344CB8AC3E}">
        <p14:creationId xmlns:p14="http://schemas.microsoft.com/office/powerpoint/2010/main" val="2847742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68C9-F2AD-45F4-A911-4D0D188EDB29}"/>
              </a:ext>
            </a:extLst>
          </p:cNvPr>
          <p:cNvSpPr>
            <a:spLocks noGrp="1"/>
          </p:cNvSpPr>
          <p:nvPr>
            <p:ph type="title"/>
          </p:nvPr>
        </p:nvSpPr>
        <p:spPr>
          <a:xfrm>
            <a:off x="2592925" y="624110"/>
            <a:ext cx="8911687" cy="769975"/>
          </a:xfrm>
        </p:spPr>
        <p:txBody>
          <a:bodyPr/>
          <a:lstStyle/>
          <a:p>
            <a:pPr algn="ctr"/>
            <a:r>
              <a:rPr lang="en-US" dirty="0"/>
              <a:t>ORGANIZATIONAL RISK FACTORS</a:t>
            </a:r>
          </a:p>
        </p:txBody>
      </p:sp>
      <p:sp>
        <p:nvSpPr>
          <p:cNvPr id="3" name="Content Placeholder 2">
            <a:extLst>
              <a:ext uri="{FF2B5EF4-FFF2-40B4-BE49-F238E27FC236}">
                <a16:creationId xmlns:a16="http://schemas.microsoft.com/office/drawing/2014/main" id="{69CCD028-783B-436A-BF2B-4F24882CFBDA}"/>
              </a:ext>
            </a:extLst>
          </p:cNvPr>
          <p:cNvSpPr>
            <a:spLocks noGrp="1"/>
          </p:cNvSpPr>
          <p:nvPr>
            <p:ph idx="1"/>
          </p:nvPr>
        </p:nvSpPr>
        <p:spPr>
          <a:xfrm>
            <a:off x="1719743" y="1394084"/>
            <a:ext cx="9784869" cy="5104152"/>
          </a:xfrm>
        </p:spPr>
        <p:txBody>
          <a:bodyPr>
            <a:normAutofit/>
          </a:bodyPr>
          <a:lstStyle/>
          <a:p>
            <a:r>
              <a:rPr lang="en-US" sz="2000" dirty="0"/>
              <a:t>Boys Club mentality</a:t>
            </a:r>
          </a:p>
          <a:p>
            <a:r>
              <a:rPr lang="en-US" sz="2000" dirty="0"/>
              <a:t>Rigid hierarchy</a:t>
            </a:r>
          </a:p>
          <a:p>
            <a:r>
              <a:rPr lang="en-US" sz="2000" dirty="0"/>
              <a:t>High value “untouchable” employees</a:t>
            </a:r>
          </a:p>
          <a:p>
            <a:r>
              <a:rPr lang="en-US" sz="2000" dirty="0"/>
              <a:t>Job with business travel</a:t>
            </a:r>
          </a:p>
          <a:p>
            <a:r>
              <a:rPr lang="en-US" sz="2000" dirty="0"/>
              <a:t>HR is non responsive</a:t>
            </a:r>
          </a:p>
          <a:p>
            <a:r>
              <a:rPr lang="en-US" sz="2000" dirty="0"/>
              <a:t>Gatekeeper situations</a:t>
            </a:r>
          </a:p>
          <a:p>
            <a:r>
              <a:rPr lang="en-US" sz="2000" dirty="0"/>
              <a:t>A younger workforce </a:t>
            </a:r>
          </a:p>
          <a:p>
            <a:r>
              <a:rPr lang="en-US" sz="2000" dirty="0"/>
              <a:t>Isolated or decentralized workplaces</a:t>
            </a:r>
          </a:p>
          <a:p>
            <a:r>
              <a:rPr lang="en-US" sz="2000" dirty="0"/>
              <a:t>Workplaces that tolerate or encourage alcohol consumption</a:t>
            </a:r>
          </a:p>
          <a:p>
            <a:r>
              <a:rPr lang="en-US" sz="2000" dirty="0"/>
              <a:t>Workplaces with significant gendered power disparities – the senior staff are men and high value and the majority of associate and support staff are women</a:t>
            </a:r>
          </a:p>
        </p:txBody>
      </p:sp>
      <p:pic>
        <p:nvPicPr>
          <p:cNvPr id="5" name="Picture 4" descr="Decorative Graphic">
            <a:extLst>
              <a:ext uri="{FF2B5EF4-FFF2-40B4-BE49-F238E27FC236}">
                <a16:creationId xmlns:a16="http://schemas.microsoft.com/office/drawing/2014/main" id="{35B3714A-E3A8-40FB-8145-12EC9BAD2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521" y="2136710"/>
            <a:ext cx="2351315" cy="2267339"/>
          </a:xfrm>
          <a:prstGeom prst="rect">
            <a:avLst/>
          </a:prstGeom>
        </p:spPr>
      </p:pic>
    </p:spTree>
    <p:extLst>
      <p:ext uri="{BB962C8B-B14F-4D97-AF65-F5344CB8AC3E}">
        <p14:creationId xmlns:p14="http://schemas.microsoft.com/office/powerpoint/2010/main" val="837488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2FDD-BC79-4C42-AC5D-E2C157F6768A}"/>
              </a:ext>
            </a:extLst>
          </p:cNvPr>
          <p:cNvSpPr>
            <a:spLocks noGrp="1"/>
          </p:cNvSpPr>
          <p:nvPr>
            <p:ph type="title"/>
          </p:nvPr>
        </p:nvSpPr>
        <p:spPr>
          <a:xfrm>
            <a:off x="2592925" y="624110"/>
            <a:ext cx="8911687" cy="702520"/>
          </a:xfrm>
        </p:spPr>
        <p:txBody>
          <a:bodyPr/>
          <a:lstStyle/>
          <a:p>
            <a:pPr algn="ctr"/>
            <a:r>
              <a:rPr lang="en-US" dirty="0"/>
              <a:t>IMPACT of HARASSMENT</a:t>
            </a:r>
          </a:p>
        </p:txBody>
      </p:sp>
      <p:sp>
        <p:nvSpPr>
          <p:cNvPr id="3" name="Content Placeholder 2">
            <a:extLst>
              <a:ext uri="{FF2B5EF4-FFF2-40B4-BE49-F238E27FC236}">
                <a16:creationId xmlns:a16="http://schemas.microsoft.com/office/drawing/2014/main" id="{60D0F738-C7A1-4F2F-BDC2-657E1D6D5FF6}"/>
              </a:ext>
            </a:extLst>
          </p:cNvPr>
          <p:cNvSpPr>
            <a:spLocks noGrp="1"/>
          </p:cNvSpPr>
          <p:nvPr>
            <p:ph idx="1"/>
          </p:nvPr>
        </p:nvSpPr>
        <p:spPr>
          <a:xfrm>
            <a:off x="1455576" y="1326630"/>
            <a:ext cx="10049036" cy="5531370"/>
          </a:xfrm>
        </p:spPr>
        <p:txBody>
          <a:bodyPr>
            <a:normAutofit/>
          </a:bodyPr>
          <a:lstStyle/>
          <a:p>
            <a:r>
              <a:rPr lang="en-US" dirty="0"/>
              <a:t>The incident(s) itself hurts</a:t>
            </a:r>
          </a:p>
          <a:p>
            <a:pPr lvl="1"/>
            <a:r>
              <a:rPr lang="en-US" dirty="0"/>
              <a:t>Embarrassment</a:t>
            </a:r>
          </a:p>
          <a:p>
            <a:pPr lvl="1"/>
            <a:r>
              <a:rPr lang="en-US" dirty="0"/>
              <a:t>Shame/Guilt</a:t>
            </a:r>
          </a:p>
          <a:p>
            <a:pPr lvl="1"/>
            <a:r>
              <a:rPr lang="en-US" dirty="0"/>
              <a:t>Disappointment</a:t>
            </a:r>
          </a:p>
          <a:p>
            <a:pPr lvl="1"/>
            <a:r>
              <a:rPr lang="en-US" dirty="0"/>
              <a:t>Fear</a:t>
            </a:r>
          </a:p>
          <a:p>
            <a:r>
              <a:rPr lang="en-US" dirty="0"/>
              <a:t>Difficult post-incident decision-making</a:t>
            </a:r>
          </a:p>
          <a:p>
            <a:pPr lvl="1"/>
            <a:r>
              <a:rPr lang="en-US" dirty="0"/>
              <a:t>Emotional toll of considering whether to report or not to report</a:t>
            </a:r>
          </a:p>
          <a:p>
            <a:pPr lvl="1"/>
            <a:r>
              <a:rPr lang="en-US" dirty="0"/>
              <a:t>Staying in the same job or leaving</a:t>
            </a:r>
          </a:p>
          <a:p>
            <a:pPr lvl="1"/>
            <a:r>
              <a:rPr lang="en-US" dirty="0"/>
              <a:t>Being nice to the person, continue to face harassment, or confronting perpetrator</a:t>
            </a:r>
          </a:p>
          <a:p>
            <a:r>
              <a:rPr lang="en-US" dirty="0"/>
              <a:t>Consequences of reporting</a:t>
            </a:r>
          </a:p>
          <a:p>
            <a:pPr lvl="1"/>
            <a:r>
              <a:rPr lang="en-US" dirty="0"/>
              <a:t>Sexual harassment stays with victims for life</a:t>
            </a:r>
          </a:p>
          <a:p>
            <a:pPr lvl="1"/>
            <a:r>
              <a:rPr lang="en-US" dirty="0"/>
              <a:t>There is a financial consequence, career repercussions</a:t>
            </a:r>
          </a:p>
          <a:p>
            <a:pPr lvl="1"/>
            <a:r>
              <a:rPr lang="en-US" dirty="0"/>
              <a:t>Impact on reputation</a:t>
            </a:r>
          </a:p>
          <a:p>
            <a:pPr marL="457200" lvl="1" indent="0">
              <a:buNone/>
            </a:pPr>
            <a:endParaRPr lang="en-US" dirty="0"/>
          </a:p>
        </p:txBody>
      </p:sp>
      <p:pic>
        <p:nvPicPr>
          <p:cNvPr id="5" name="Picture 4" descr="Decorative Graphic">
            <a:extLst>
              <a:ext uri="{FF2B5EF4-FFF2-40B4-BE49-F238E27FC236}">
                <a16:creationId xmlns:a16="http://schemas.microsoft.com/office/drawing/2014/main" id="{0A6975C6-5B98-4F63-83E3-FC71A8FC2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6390" y="1665256"/>
            <a:ext cx="2457994" cy="1763744"/>
          </a:xfrm>
          <a:prstGeom prst="rect">
            <a:avLst/>
          </a:prstGeom>
        </p:spPr>
      </p:pic>
    </p:spTree>
    <p:extLst>
      <p:ext uri="{BB962C8B-B14F-4D97-AF65-F5344CB8AC3E}">
        <p14:creationId xmlns:p14="http://schemas.microsoft.com/office/powerpoint/2010/main" val="3423948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D50D-CB95-47CF-A986-C2678D2130DF}"/>
              </a:ext>
            </a:extLst>
          </p:cNvPr>
          <p:cNvSpPr>
            <a:spLocks noGrp="1"/>
          </p:cNvSpPr>
          <p:nvPr>
            <p:ph type="title"/>
          </p:nvPr>
        </p:nvSpPr>
        <p:spPr/>
        <p:txBody>
          <a:bodyPr/>
          <a:lstStyle/>
          <a:p>
            <a:pPr algn="ctr"/>
            <a:r>
              <a:rPr lang="en-US" dirty="0"/>
              <a:t>HOW DO WE RESPOND TO HARASSMENT/BULLYING</a:t>
            </a:r>
          </a:p>
        </p:txBody>
      </p:sp>
      <p:sp>
        <p:nvSpPr>
          <p:cNvPr id="3" name="Content Placeholder 2">
            <a:extLst>
              <a:ext uri="{FF2B5EF4-FFF2-40B4-BE49-F238E27FC236}">
                <a16:creationId xmlns:a16="http://schemas.microsoft.com/office/drawing/2014/main" id="{56C1DCA9-A56B-4283-81AE-94E5D0EA9E34}"/>
              </a:ext>
            </a:extLst>
          </p:cNvPr>
          <p:cNvSpPr>
            <a:spLocks noGrp="1"/>
          </p:cNvSpPr>
          <p:nvPr>
            <p:ph idx="1"/>
          </p:nvPr>
        </p:nvSpPr>
        <p:spPr>
          <a:xfrm>
            <a:off x="867747" y="2133600"/>
            <a:ext cx="10636865" cy="4100290"/>
          </a:xfrm>
        </p:spPr>
        <p:txBody>
          <a:bodyPr/>
          <a:lstStyle/>
          <a:p>
            <a:r>
              <a:rPr lang="en-US" sz="2400" dirty="0"/>
              <a:t>We push back, walk away, try to ignore the other person</a:t>
            </a:r>
          </a:p>
          <a:p>
            <a:r>
              <a:rPr lang="en-US" sz="2400" dirty="0"/>
              <a:t>We try to appeal to emotions – we show kindness</a:t>
            </a:r>
          </a:p>
          <a:p>
            <a:r>
              <a:rPr lang="en-US" sz="2400" dirty="0"/>
              <a:t>We try to reason to gain a positive resolution</a:t>
            </a:r>
          </a:p>
          <a:p>
            <a:r>
              <a:rPr lang="en-US" sz="2400" dirty="0"/>
              <a:t>We may subscribe to peace at any price</a:t>
            </a:r>
          </a:p>
          <a:p>
            <a:r>
              <a:rPr lang="en-US" sz="2400" dirty="0"/>
              <a:t>We may feel guilty saying no</a:t>
            </a:r>
          </a:p>
          <a:p>
            <a:r>
              <a:rPr lang="en-US" sz="2400" dirty="0"/>
              <a:t>We may not be comfortable speaking up </a:t>
            </a:r>
          </a:p>
          <a:p>
            <a:pPr marL="0" indent="0">
              <a:buNone/>
            </a:pPr>
            <a:endParaRPr lang="en-US" dirty="0"/>
          </a:p>
        </p:txBody>
      </p:sp>
      <p:pic>
        <p:nvPicPr>
          <p:cNvPr id="7" name="Picture 6" descr="Decorative Graphic">
            <a:extLst>
              <a:ext uri="{FF2B5EF4-FFF2-40B4-BE49-F238E27FC236}">
                <a16:creationId xmlns:a16="http://schemas.microsoft.com/office/drawing/2014/main" id="{67D22CAB-A3DE-41CD-B780-14C7C5D8B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7004" y="3834882"/>
            <a:ext cx="3125755" cy="2399008"/>
          </a:xfrm>
          <a:prstGeom prst="rect">
            <a:avLst/>
          </a:prstGeom>
        </p:spPr>
      </p:pic>
    </p:spTree>
    <p:extLst>
      <p:ext uri="{BB962C8B-B14F-4D97-AF65-F5344CB8AC3E}">
        <p14:creationId xmlns:p14="http://schemas.microsoft.com/office/powerpoint/2010/main" val="1066257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7965-2B02-43A7-BAFE-A18E4EC43F97}"/>
              </a:ext>
            </a:extLst>
          </p:cNvPr>
          <p:cNvSpPr>
            <a:spLocks noGrp="1"/>
          </p:cNvSpPr>
          <p:nvPr>
            <p:ph type="title"/>
          </p:nvPr>
        </p:nvSpPr>
        <p:spPr/>
        <p:txBody>
          <a:bodyPr/>
          <a:lstStyle/>
          <a:p>
            <a:pPr algn="ctr"/>
            <a:r>
              <a:rPr lang="en-US" dirty="0"/>
              <a:t>HOW DO ORGANIZATIONS TYPICALLY REACT?</a:t>
            </a:r>
          </a:p>
        </p:txBody>
      </p:sp>
      <p:sp>
        <p:nvSpPr>
          <p:cNvPr id="3" name="Content Placeholder 2">
            <a:extLst>
              <a:ext uri="{FF2B5EF4-FFF2-40B4-BE49-F238E27FC236}">
                <a16:creationId xmlns:a16="http://schemas.microsoft.com/office/drawing/2014/main" id="{64AC921D-78C7-442C-B436-6B058495915E}"/>
              </a:ext>
            </a:extLst>
          </p:cNvPr>
          <p:cNvSpPr>
            <a:spLocks noGrp="1"/>
          </p:cNvSpPr>
          <p:nvPr>
            <p:ph idx="1"/>
          </p:nvPr>
        </p:nvSpPr>
        <p:spPr>
          <a:xfrm>
            <a:off x="961053" y="2043404"/>
            <a:ext cx="10543559" cy="3867818"/>
          </a:xfrm>
        </p:spPr>
        <p:txBody>
          <a:bodyPr>
            <a:normAutofit/>
          </a:bodyPr>
          <a:lstStyle/>
          <a:p>
            <a:r>
              <a:rPr lang="en-US" sz="3200" dirty="0"/>
              <a:t>They may try to minimize the situation, putting the burden on the target to “try harder”.</a:t>
            </a:r>
          </a:p>
          <a:p>
            <a:r>
              <a:rPr lang="en-US" sz="3200" dirty="0"/>
              <a:t>You should “not take things so personally.”</a:t>
            </a:r>
          </a:p>
          <a:p>
            <a:r>
              <a:rPr lang="en-US" sz="3200" dirty="0"/>
              <a:t>It’s just a personality conflict.</a:t>
            </a:r>
          </a:p>
          <a:p>
            <a:r>
              <a:rPr lang="en-US" sz="3200" dirty="0"/>
              <a:t>You are just being too sensitive.</a:t>
            </a:r>
          </a:p>
        </p:txBody>
      </p:sp>
      <p:pic>
        <p:nvPicPr>
          <p:cNvPr id="4" name="Picture 3" descr="Decorative Graphic">
            <a:extLst>
              <a:ext uri="{FF2B5EF4-FFF2-40B4-BE49-F238E27FC236}">
                <a16:creationId xmlns:a16="http://schemas.microsoft.com/office/drawing/2014/main" id="{19AE53F2-5858-4C33-BFF8-166517753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1608" y="4012163"/>
            <a:ext cx="2845837" cy="2024743"/>
          </a:xfrm>
          <a:prstGeom prst="rect">
            <a:avLst/>
          </a:prstGeom>
        </p:spPr>
      </p:pic>
    </p:spTree>
    <p:extLst>
      <p:ext uri="{BB962C8B-B14F-4D97-AF65-F5344CB8AC3E}">
        <p14:creationId xmlns:p14="http://schemas.microsoft.com/office/powerpoint/2010/main" val="3469173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A9479-91D0-40B5-81A2-7EFCEE05B833}"/>
              </a:ext>
            </a:extLst>
          </p:cNvPr>
          <p:cNvSpPr>
            <a:spLocks noGrp="1"/>
          </p:cNvSpPr>
          <p:nvPr>
            <p:ph type="title"/>
          </p:nvPr>
        </p:nvSpPr>
        <p:spPr/>
        <p:txBody>
          <a:bodyPr/>
          <a:lstStyle/>
          <a:p>
            <a:pPr algn="ctr"/>
            <a:r>
              <a:rPr lang="en-US" dirty="0"/>
              <a:t>DR. HICKS – DIGNITY MODEL</a:t>
            </a:r>
          </a:p>
        </p:txBody>
      </p:sp>
      <p:sp>
        <p:nvSpPr>
          <p:cNvPr id="3" name="Content Placeholder 2">
            <a:extLst>
              <a:ext uri="{FF2B5EF4-FFF2-40B4-BE49-F238E27FC236}">
                <a16:creationId xmlns:a16="http://schemas.microsoft.com/office/drawing/2014/main" id="{881BE098-36EF-4E55-9FC8-3E71D18FC471}"/>
              </a:ext>
            </a:extLst>
          </p:cNvPr>
          <p:cNvSpPr>
            <a:spLocks noGrp="1"/>
          </p:cNvSpPr>
          <p:nvPr>
            <p:ph idx="1"/>
          </p:nvPr>
        </p:nvSpPr>
        <p:spPr>
          <a:xfrm>
            <a:off x="4548554" y="1586524"/>
            <a:ext cx="6956058" cy="5134708"/>
          </a:xfrm>
        </p:spPr>
        <p:txBody>
          <a:bodyPr/>
          <a:lstStyle/>
          <a:p>
            <a:r>
              <a:rPr lang="en-US" sz="3200" dirty="0"/>
              <a:t>After years of convening dialogues with warring parties in many parts of the world, Dr. Hicks realized that while the political issues were being negotiated, there was another voiceless and nameless cry underlying all the discussions: </a:t>
            </a:r>
            <a:r>
              <a:rPr lang="en-US" sz="3200" i="1" dirty="0"/>
              <a:t>a yearning to be treated with dignity. </a:t>
            </a:r>
          </a:p>
          <a:p>
            <a:endParaRPr lang="en-US" sz="3200" i="1" dirty="0"/>
          </a:p>
          <a:p>
            <a:endParaRPr lang="en-US" dirty="0"/>
          </a:p>
        </p:txBody>
      </p:sp>
      <p:pic>
        <p:nvPicPr>
          <p:cNvPr id="5" name="Picture 4" descr="Leading with Dignity: How to create a culture that brings out the best in people; Donna Hicks, Ph.D.">
            <a:extLst>
              <a:ext uri="{FF2B5EF4-FFF2-40B4-BE49-F238E27FC236}">
                <a16:creationId xmlns:a16="http://schemas.microsoft.com/office/drawing/2014/main" id="{F623968B-8BFF-40AC-B1C7-DAF53E1C9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14" y="763947"/>
            <a:ext cx="5486411" cy="6705614"/>
          </a:xfrm>
          <a:prstGeom prst="rect">
            <a:avLst/>
          </a:prstGeom>
        </p:spPr>
      </p:pic>
    </p:spTree>
    <p:extLst>
      <p:ext uri="{BB962C8B-B14F-4D97-AF65-F5344CB8AC3E}">
        <p14:creationId xmlns:p14="http://schemas.microsoft.com/office/powerpoint/2010/main" val="337339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1CE31-841C-4615-B554-DF70D6D1EF9D}"/>
              </a:ext>
            </a:extLst>
          </p:cNvPr>
          <p:cNvSpPr>
            <a:spLocks noGrp="1"/>
          </p:cNvSpPr>
          <p:nvPr>
            <p:ph type="title"/>
          </p:nvPr>
        </p:nvSpPr>
        <p:spPr/>
        <p:txBody>
          <a:bodyPr/>
          <a:lstStyle/>
          <a:p>
            <a:pPr algn="ctr"/>
            <a:r>
              <a:rPr lang="en-US" dirty="0"/>
              <a:t>MEDIATION MORE LIKELY WHEN</a:t>
            </a:r>
          </a:p>
        </p:txBody>
      </p:sp>
      <p:sp>
        <p:nvSpPr>
          <p:cNvPr id="3" name="Content Placeholder 2">
            <a:extLst>
              <a:ext uri="{FF2B5EF4-FFF2-40B4-BE49-F238E27FC236}">
                <a16:creationId xmlns:a16="http://schemas.microsoft.com/office/drawing/2014/main" id="{1720C881-5185-43E9-9204-C3846C91254D}"/>
              </a:ext>
            </a:extLst>
          </p:cNvPr>
          <p:cNvSpPr>
            <a:spLocks noGrp="1"/>
          </p:cNvSpPr>
          <p:nvPr>
            <p:ph idx="1"/>
          </p:nvPr>
        </p:nvSpPr>
        <p:spPr>
          <a:xfrm>
            <a:off x="2589212" y="1738859"/>
            <a:ext cx="8915400" cy="4961743"/>
          </a:xfrm>
        </p:spPr>
        <p:txBody>
          <a:bodyPr>
            <a:normAutofit/>
          </a:bodyPr>
          <a:lstStyle/>
          <a:p>
            <a:r>
              <a:rPr lang="en-US" sz="2800" dirty="0"/>
              <a:t>The victim has resigned from his or her position as a result of harassment and is seeking redress.</a:t>
            </a:r>
          </a:p>
          <a:p>
            <a:r>
              <a:rPr lang="en-US" sz="2800" dirty="0"/>
              <a:t>The victim intends to resign due to harassment and is wanting to negotiate an exit package.</a:t>
            </a:r>
          </a:p>
          <a:p>
            <a:r>
              <a:rPr lang="en-US" sz="2800" dirty="0"/>
              <a:t>The victim is still employed and wishes to remain so, but wants assurances that he or she will not continue to be exposed to the harassing behavior and seeks an apology.</a:t>
            </a:r>
          </a:p>
        </p:txBody>
      </p:sp>
    </p:spTree>
    <p:extLst>
      <p:ext uri="{BB962C8B-B14F-4D97-AF65-F5344CB8AC3E}">
        <p14:creationId xmlns:p14="http://schemas.microsoft.com/office/powerpoint/2010/main" val="242410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6C9C-7657-4BCD-9088-0FB07A0E09F9}"/>
              </a:ext>
            </a:extLst>
          </p:cNvPr>
          <p:cNvSpPr>
            <a:spLocks noGrp="1"/>
          </p:cNvSpPr>
          <p:nvPr>
            <p:ph type="title"/>
          </p:nvPr>
        </p:nvSpPr>
        <p:spPr/>
        <p:txBody>
          <a:bodyPr/>
          <a:lstStyle/>
          <a:p>
            <a:pPr algn="ctr"/>
            <a:r>
              <a:rPr lang="en-US" dirty="0"/>
              <a:t>CONCERNS RELATED TO MEDIATING HARASSMENT MATTERS</a:t>
            </a:r>
          </a:p>
        </p:txBody>
      </p:sp>
      <p:sp>
        <p:nvSpPr>
          <p:cNvPr id="3" name="Content Placeholder 2">
            <a:extLst>
              <a:ext uri="{FF2B5EF4-FFF2-40B4-BE49-F238E27FC236}">
                <a16:creationId xmlns:a16="http://schemas.microsoft.com/office/drawing/2014/main" id="{6C881F11-2F7E-4C12-8B8D-654E33097A26}"/>
              </a:ext>
            </a:extLst>
          </p:cNvPr>
          <p:cNvSpPr>
            <a:spLocks noGrp="1"/>
          </p:cNvSpPr>
          <p:nvPr>
            <p:ph idx="1"/>
          </p:nvPr>
        </p:nvSpPr>
        <p:spPr>
          <a:xfrm>
            <a:off x="1803633" y="2122415"/>
            <a:ext cx="9700979" cy="4412609"/>
          </a:xfrm>
        </p:spPr>
        <p:txBody>
          <a:bodyPr>
            <a:normAutofit/>
          </a:bodyPr>
          <a:lstStyle/>
          <a:p>
            <a:r>
              <a:rPr lang="en-US" sz="2400" dirty="0"/>
              <a:t>Imbalance of power.</a:t>
            </a:r>
          </a:p>
          <a:p>
            <a:r>
              <a:rPr lang="en-US" sz="2400" dirty="0"/>
              <a:t>Precludes increased awareness of the extent of the problem as it is confidential in nature.</a:t>
            </a:r>
          </a:p>
          <a:p>
            <a:r>
              <a:rPr lang="en-US" sz="2400" dirty="0"/>
              <a:t>The notion of mediators as neutral or impartial facilitators does not hold true in these situations and mediators must take a stand that certain behavior is inappropriate and unacceptable.</a:t>
            </a:r>
          </a:p>
          <a:p>
            <a:r>
              <a:rPr lang="en-US" sz="2400" dirty="0"/>
              <a:t>Mediation is not equipped to resolve disputes of facts.</a:t>
            </a:r>
          </a:p>
          <a:p>
            <a:r>
              <a:rPr lang="en-US" sz="2400" dirty="0"/>
              <a:t>Reframing that mediator’s use to neutralize language may minimize the conduct at issue.</a:t>
            </a:r>
          </a:p>
        </p:txBody>
      </p:sp>
    </p:spTree>
    <p:extLst>
      <p:ext uri="{BB962C8B-B14F-4D97-AF65-F5344CB8AC3E}">
        <p14:creationId xmlns:p14="http://schemas.microsoft.com/office/powerpoint/2010/main" val="177223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5D6F-A59C-4DF8-8989-6E49F713FF12}"/>
              </a:ext>
            </a:extLst>
          </p:cNvPr>
          <p:cNvSpPr>
            <a:spLocks noGrp="1"/>
          </p:cNvSpPr>
          <p:nvPr>
            <p:ph type="title"/>
          </p:nvPr>
        </p:nvSpPr>
        <p:spPr>
          <a:xfrm>
            <a:off x="2592925" y="624110"/>
            <a:ext cx="8911687" cy="768462"/>
          </a:xfrm>
        </p:spPr>
        <p:txBody>
          <a:bodyPr>
            <a:normAutofit fontScale="90000"/>
          </a:bodyPr>
          <a:lstStyle/>
          <a:p>
            <a:pPr algn="ctr"/>
            <a:r>
              <a:rPr lang="en-US" dirty="0"/>
              <a:t>HAS THIS EVER HAPPENED TO YOU OR SOMEONE YOU KNOW?</a:t>
            </a:r>
          </a:p>
        </p:txBody>
      </p:sp>
      <p:sp>
        <p:nvSpPr>
          <p:cNvPr id="3" name="Content Placeholder 2">
            <a:extLst>
              <a:ext uri="{FF2B5EF4-FFF2-40B4-BE49-F238E27FC236}">
                <a16:creationId xmlns:a16="http://schemas.microsoft.com/office/drawing/2014/main" id="{E6EE99F0-E911-4E17-8352-F7B14610B5E2}"/>
              </a:ext>
            </a:extLst>
          </p:cNvPr>
          <p:cNvSpPr>
            <a:spLocks noGrp="1"/>
          </p:cNvSpPr>
          <p:nvPr>
            <p:ph idx="1"/>
          </p:nvPr>
        </p:nvSpPr>
        <p:spPr>
          <a:xfrm>
            <a:off x="1251680" y="1948720"/>
            <a:ext cx="10717966" cy="4909279"/>
          </a:xfrm>
        </p:spPr>
        <p:txBody>
          <a:bodyPr>
            <a:normAutofit/>
          </a:bodyPr>
          <a:lstStyle/>
          <a:p>
            <a:r>
              <a:rPr lang="en-US" sz="2400" dirty="0"/>
              <a:t>You go to a meeting, only to find out that everyone else was notified that it started half an hour earlier. You were not told, leaving you arriving late and looking unprofessional.</a:t>
            </a:r>
          </a:p>
          <a:p>
            <a:r>
              <a:rPr lang="en-US" sz="2400" dirty="0"/>
              <a:t>Everyone else in the team is invited by the boss to go out to lunch together, except you.</a:t>
            </a:r>
          </a:p>
          <a:p>
            <a:r>
              <a:rPr lang="en-US" sz="2400" dirty="0"/>
              <a:t>You get yelled at in front of the entire division by your boss or a co-worker.</a:t>
            </a:r>
          </a:p>
          <a:p>
            <a:r>
              <a:rPr lang="en-US" sz="2400" dirty="0"/>
              <a:t>You try to ask a question or address an issue in a meeting, yet you are not acknowledged by the boss. </a:t>
            </a:r>
          </a:p>
          <a:p>
            <a:r>
              <a:rPr lang="en-US" sz="2400" dirty="0"/>
              <a:t>You are on a business trip and as you head to dinner together, your co-worker tells you, “I </a:t>
            </a:r>
            <a:r>
              <a:rPr lang="en-US" sz="2400" b="1" i="1" dirty="0"/>
              <a:t>really like </a:t>
            </a:r>
            <a:r>
              <a:rPr lang="en-US" sz="2400" dirty="0"/>
              <a:t>how you look in that dress.” </a:t>
            </a:r>
          </a:p>
          <a:p>
            <a:pPr marL="0" indent="0">
              <a:buNone/>
            </a:pPr>
            <a:endParaRPr lang="en-US" dirty="0"/>
          </a:p>
        </p:txBody>
      </p:sp>
    </p:spTree>
    <p:extLst>
      <p:ext uri="{BB962C8B-B14F-4D97-AF65-F5344CB8AC3E}">
        <p14:creationId xmlns:p14="http://schemas.microsoft.com/office/powerpoint/2010/main" val="3348956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5BF25-7B58-4B05-BADE-5479FF9A2FAC}"/>
              </a:ext>
            </a:extLst>
          </p:cNvPr>
          <p:cNvSpPr>
            <a:spLocks noGrp="1"/>
          </p:cNvSpPr>
          <p:nvPr>
            <p:ph type="title"/>
          </p:nvPr>
        </p:nvSpPr>
        <p:spPr>
          <a:xfrm>
            <a:off x="2592925" y="624110"/>
            <a:ext cx="8911687" cy="620074"/>
          </a:xfrm>
        </p:spPr>
        <p:txBody>
          <a:bodyPr>
            <a:normAutofit fontScale="90000"/>
          </a:bodyPr>
          <a:lstStyle/>
          <a:p>
            <a:pPr algn="ctr"/>
            <a:r>
              <a:rPr lang="en-US" dirty="0"/>
              <a:t>WHEN MEDIATION CAN BE HELPFUL</a:t>
            </a:r>
          </a:p>
        </p:txBody>
      </p:sp>
      <p:sp>
        <p:nvSpPr>
          <p:cNvPr id="3" name="Content Placeholder 2">
            <a:extLst>
              <a:ext uri="{FF2B5EF4-FFF2-40B4-BE49-F238E27FC236}">
                <a16:creationId xmlns:a16="http://schemas.microsoft.com/office/drawing/2014/main" id="{911A0E46-34DF-4136-A3A3-F8349220416E}"/>
              </a:ext>
            </a:extLst>
          </p:cNvPr>
          <p:cNvSpPr>
            <a:spLocks noGrp="1"/>
          </p:cNvSpPr>
          <p:nvPr>
            <p:ph idx="1"/>
          </p:nvPr>
        </p:nvSpPr>
        <p:spPr>
          <a:xfrm>
            <a:off x="1017037" y="1244183"/>
            <a:ext cx="10487575" cy="5314013"/>
          </a:xfrm>
        </p:spPr>
        <p:txBody>
          <a:bodyPr>
            <a:noAutofit/>
          </a:bodyPr>
          <a:lstStyle/>
          <a:p>
            <a:r>
              <a:rPr lang="en-US" sz="2400" dirty="0"/>
              <a:t>Direct facilitated dialogue that is well-structured can bring new awareness.</a:t>
            </a:r>
          </a:p>
          <a:p>
            <a:r>
              <a:rPr lang="en-US" sz="2400" dirty="0"/>
              <a:t>The offender may gain an understanding of the impact of their conduct on others.</a:t>
            </a:r>
          </a:p>
          <a:p>
            <a:r>
              <a:rPr lang="en-US" sz="2400" dirty="0"/>
              <a:t>The offender has a chance to learn and change.</a:t>
            </a:r>
          </a:p>
          <a:p>
            <a:r>
              <a:rPr lang="en-US" sz="2400" dirty="0"/>
              <a:t>The victim may feel more empowered to set limits and discuss modifications of their working relationship that would make it feel more productive.</a:t>
            </a:r>
          </a:p>
          <a:p>
            <a:r>
              <a:rPr lang="en-US" sz="2400" dirty="0"/>
              <a:t>The focus would be on the future working relationship.</a:t>
            </a:r>
          </a:p>
          <a:p>
            <a:r>
              <a:rPr lang="en-US" sz="2400" dirty="0"/>
              <a:t>The mediation would be separate from any other consequences or discipline.</a:t>
            </a:r>
          </a:p>
          <a:p>
            <a:r>
              <a:rPr lang="en-US" sz="2400" dirty="0"/>
              <a:t>The employees may feel a sense of hope that problems can be addressed informally.</a:t>
            </a:r>
          </a:p>
        </p:txBody>
      </p:sp>
    </p:spTree>
    <p:extLst>
      <p:ext uri="{BB962C8B-B14F-4D97-AF65-F5344CB8AC3E}">
        <p14:creationId xmlns:p14="http://schemas.microsoft.com/office/powerpoint/2010/main" val="3574447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E4DE-A88B-4CEC-81B9-15EB73BBD1DB}"/>
              </a:ext>
            </a:extLst>
          </p:cNvPr>
          <p:cNvSpPr>
            <a:spLocks noGrp="1"/>
          </p:cNvSpPr>
          <p:nvPr>
            <p:ph type="title"/>
          </p:nvPr>
        </p:nvSpPr>
        <p:spPr>
          <a:xfrm>
            <a:off x="2592925" y="624110"/>
            <a:ext cx="8911687" cy="769975"/>
          </a:xfrm>
        </p:spPr>
        <p:txBody>
          <a:bodyPr/>
          <a:lstStyle/>
          <a:p>
            <a:pPr algn="ctr"/>
            <a:r>
              <a:rPr lang="en-US" dirty="0"/>
              <a:t>ASSESSING APPROPRIATENESS</a:t>
            </a:r>
          </a:p>
        </p:txBody>
      </p:sp>
      <p:sp>
        <p:nvSpPr>
          <p:cNvPr id="3" name="Content Placeholder 2">
            <a:extLst>
              <a:ext uri="{FF2B5EF4-FFF2-40B4-BE49-F238E27FC236}">
                <a16:creationId xmlns:a16="http://schemas.microsoft.com/office/drawing/2014/main" id="{6CD8B3E4-E562-4E11-97FC-B86099E02302}"/>
              </a:ext>
            </a:extLst>
          </p:cNvPr>
          <p:cNvSpPr>
            <a:spLocks noGrp="1"/>
          </p:cNvSpPr>
          <p:nvPr>
            <p:ph idx="1"/>
          </p:nvPr>
        </p:nvSpPr>
        <p:spPr>
          <a:xfrm>
            <a:off x="1716374" y="1469035"/>
            <a:ext cx="9788238" cy="5021705"/>
          </a:xfrm>
        </p:spPr>
        <p:txBody>
          <a:bodyPr/>
          <a:lstStyle/>
          <a:p>
            <a:r>
              <a:rPr lang="en-US" sz="2400" dirty="0"/>
              <a:t>Assessment as to whether mediation is appropriate is critical when there are harassment allegations.</a:t>
            </a:r>
          </a:p>
          <a:p>
            <a:r>
              <a:rPr lang="en-US" sz="2400" dirty="0"/>
              <a:t>There should be a formal intake process. </a:t>
            </a:r>
          </a:p>
          <a:p>
            <a:r>
              <a:rPr lang="en-US" sz="2400" dirty="0"/>
              <a:t>The physical and psychological safety of the victim is important.</a:t>
            </a:r>
          </a:p>
          <a:p>
            <a:r>
              <a:rPr lang="en-US" sz="2400" dirty="0"/>
              <a:t>The process has to be fully informed and voluntary.</a:t>
            </a:r>
          </a:p>
          <a:p>
            <a:r>
              <a:rPr lang="en-US" sz="2400" dirty="0"/>
              <a:t>The parties may wish to be accompanied by advocates.</a:t>
            </a:r>
          </a:p>
          <a:p>
            <a:r>
              <a:rPr lang="en-US" sz="2400" dirty="0"/>
              <a:t>The mediator should continually assess and monitor the appropriateness of the process, taking particular note of the parties’ non-verbal/metacommunication. </a:t>
            </a:r>
          </a:p>
          <a:p>
            <a:endParaRPr lang="en-US" sz="2400" dirty="0"/>
          </a:p>
          <a:p>
            <a:endParaRPr lang="en-US" dirty="0"/>
          </a:p>
          <a:p>
            <a:endParaRPr lang="en-US" dirty="0"/>
          </a:p>
        </p:txBody>
      </p:sp>
    </p:spTree>
    <p:extLst>
      <p:ext uri="{BB962C8B-B14F-4D97-AF65-F5344CB8AC3E}">
        <p14:creationId xmlns:p14="http://schemas.microsoft.com/office/powerpoint/2010/main" val="619147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66D6-87C1-4DFE-973B-08AC683F27B9}"/>
              </a:ext>
            </a:extLst>
          </p:cNvPr>
          <p:cNvSpPr>
            <a:spLocks noGrp="1"/>
          </p:cNvSpPr>
          <p:nvPr>
            <p:ph type="title"/>
          </p:nvPr>
        </p:nvSpPr>
        <p:spPr>
          <a:xfrm>
            <a:off x="2592925" y="624110"/>
            <a:ext cx="8911687" cy="851399"/>
          </a:xfrm>
        </p:spPr>
        <p:txBody>
          <a:bodyPr/>
          <a:lstStyle/>
          <a:p>
            <a:pPr algn="ctr"/>
            <a:r>
              <a:rPr lang="en-US" dirty="0"/>
              <a:t>PRE-MEDIATION PREPARATION</a:t>
            </a:r>
          </a:p>
        </p:txBody>
      </p:sp>
      <p:sp>
        <p:nvSpPr>
          <p:cNvPr id="3" name="Content Placeholder 2">
            <a:extLst>
              <a:ext uri="{FF2B5EF4-FFF2-40B4-BE49-F238E27FC236}">
                <a16:creationId xmlns:a16="http://schemas.microsoft.com/office/drawing/2014/main" id="{5C3B6ABC-475F-43CC-BD22-4589C3790480}"/>
              </a:ext>
            </a:extLst>
          </p:cNvPr>
          <p:cNvSpPr>
            <a:spLocks noGrp="1"/>
          </p:cNvSpPr>
          <p:nvPr>
            <p:ph idx="1"/>
          </p:nvPr>
        </p:nvSpPr>
        <p:spPr>
          <a:xfrm>
            <a:off x="1791478" y="1475509"/>
            <a:ext cx="9713134" cy="5098473"/>
          </a:xfrm>
        </p:spPr>
        <p:txBody>
          <a:bodyPr>
            <a:normAutofit/>
          </a:bodyPr>
          <a:lstStyle/>
          <a:p>
            <a:r>
              <a:rPr lang="en-US" sz="2000" dirty="0"/>
              <a:t>Meet with both parties in advance to ascertain their openness to participating in the mediation process and their state of mind/emotion.</a:t>
            </a:r>
          </a:p>
          <a:p>
            <a:r>
              <a:rPr lang="en-US" sz="2000" dirty="0"/>
              <a:t>Discuss with the victim whether they would be able to discuss what happened in the presence of the offender. Sometimes victims are unsure or unwilling to confront the offender. This should not be forced.</a:t>
            </a:r>
          </a:p>
          <a:p>
            <a:r>
              <a:rPr lang="en-US" sz="2000" dirty="0"/>
              <a:t>Victims who can face the offender are often able to move forward and heal when they are able to confront the offender.</a:t>
            </a:r>
          </a:p>
          <a:p>
            <a:r>
              <a:rPr lang="en-US" sz="2000" dirty="0"/>
              <a:t>Discuss with the offender whether they are going to be able to listen to the other party, demonstrate respect, and provide a productive response. </a:t>
            </a:r>
          </a:p>
          <a:p>
            <a:r>
              <a:rPr lang="en-US" sz="2000" dirty="0"/>
              <a:t>Explore with the offender how supportive they will be and whether an apology may be possible.</a:t>
            </a:r>
          </a:p>
          <a:p>
            <a:r>
              <a:rPr lang="en-US" sz="2000" dirty="0"/>
              <a:t>Inquire whether there is anything that can be done to make the parties more comfortable.</a:t>
            </a:r>
          </a:p>
        </p:txBody>
      </p:sp>
    </p:spTree>
    <p:extLst>
      <p:ext uri="{BB962C8B-B14F-4D97-AF65-F5344CB8AC3E}">
        <p14:creationId xmlns:p14="http://schemas.microsoft.com/office/powerpoint/2010/main" val="1960658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8BC4E-A2EA-4A3A-94BD-87A3A715F593}"/>
              </a:ext>
            </a:extLst>
          </p:cNvPr>
          <p:cNvSpPr>
            <a:spLocks noGrp="1"/>
          </p:cNvSpPr>
          <p:nvPr>
            <p:ph type="title"/>
          </p:nvPr>
        </p:nvSpPr>
        <p:spPr/>
        <p:txBody>
          <a:bodyPr/>
          <a:lstStyle/>
          <a:p>
            <a:pPr algn="ctr"/>
            <a:r>
              <a:rPr lang="en-US" dirty="0"/>
              <a:t> PRE-MEDIATION PREPARATION</a:t>
            </a:r>
          </a:p>
        </p:txBody>
      </p:sp>
      <p:sp>
        <p:nvSpPr>
          <p:cNvPr id="3" name="Content Placeholder 2">
            <a:extLst>
              <a:ext uri="{FF2B5EF4-FFF2-40B4-BE49-F238E27FC236}">
                <a16:creationId xmlns:a16="http://schemas.microsoft.com/office/drawing/2014/main" id="{209881AC-DC16-4C11-9FC8-8DF76BF6FAAC}"/>
              </a:ext>
            </a:extLst>
          </p:cNvPr>
          <p:cNvSpPr>
            <a:spLocks noGrp="1"/>
          </p:cNvSpPr>
          <p:nvPr>
            <p:ph idx="1"/>
          </p:nvPr>
        </p:nvSpPr>
        <p:spPr>
          <a:xfrm>
            <a:off x="1746354" y="1251679"/>
            <a:ext cx="9621098" cy="5112545"/>
          </a:xfrm>
        </p:spPr>
        <p:txBody>
          <a:bodyPr>
            <a:noAutofit/>
          </a:bodyPr>
          <a:lstStyle/>
          <a:p>
            <a:r>
              <a:rPr lang="en-US" sz="2000" dirty="0"/>
              <a:t>Studies show bullying and harassment will often stop when the targets speak up and challenge the perpetrator about their actions.</a:t>
            </a:r>
          </a:p>
          <a:p>
            <a:r>
              <a:rPr lang="en-US" sz="2000" dirty="0"/>
              <a:t>It takes courage, but once the pattern of misbehavior is clear, the act of speaking up can catch the person by surprise and upset the power imbalance.</a:t>
            </a:r>
          </a:p>
          <a:p>
            <a:r>
              <a:rPr lang="en-US" sz="2000" dirty="0"/>
              <a:t>Stay calm and plan what you will say.</a:t>
            </a:r>
          </a:p>
          <a:p>
            <a:r>
              <a:rPr lang="en-US" sz="2000" dirty="0"/>
              <a:t>Be specific about the behavior that is bothering you.</a:t>
            </a:r>
          </a:p>
          <a:p>
            <a:r>
              <a:rPr lang="en-US" sz="2000" dirty="0"/>
              <a:t>Don’t apologize for your feelings – if something is bothering you or you feel disrespected, you have a right to communicate this. </a:t>
            </a:r>
          </a:p>
          <a:p>
            <a:r>
              <a:rPr lang="en-US" sz="2000" dirty="0"/>
              <a:t>Listen carefully to the other person, there could be a misunderstanding. </a:t>
            </a:r>
          </a:p>
          <a:p>
            <a:r>
              <a:rPr lang="en-US" sz="2000" dirty="0"/>
              <a:t>Attack the problem, not the person. Speak respectfully in sharing your concerns.</a:t>
            </a:r>
          </a:p>
          <a:p>
            <a:r>
              <a:rPr lang="en-US" sz="2000" dirty="0"/>
              <a:t>Do not challenge a perpetrator if you feel overly threatened or concerned about your well-being.</a:t>
            </a:r>
          </a:p>
        </p:txBody>
      </p:sp>
    </p:spTree>
    <p:extLst>
      <p:ext uri="{BB962C8B-B14F-4D97-AF65-F5344CB8AC3E}">
        <p14:creationId xmlns:p14="http://schemas.microsoft.com/office/powerpoint/2010/main" val="1754916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08F9-2977-44AF-A493-1334207FC18F}"/>
              </a:ext>
            </a:extLst>
          </p:cNvPr>
          <p:cNvSpPr>
            <a:spLocks noGrp="1"/>
          </p:cNvSpPr>
          <p:nvPr>
            <p:ph type="title"/>
          </p:nvPr>
        </p:nvSpPr>
        <p:spPr/>
        <p:txBody>
          <a:bodyPr/>
          <a:lstStyle/>
          <a:p>
            <a:pPr algn="ctr"/>
            <a:r>
              <a:rPr lang="en-US" dirty="0"/>
              <a:t>MEDIATING HARASSMENT</a:t>
            </a:r>
          </a:p>
        </p:txBody>
      </p:sp>
      <p:sp>
        <p:nvSpPr>
          <p:cNvPr id="3" name="Content Placeholder 2">
            <a:extLst>
              <a:ext uri="{FF2B5EF4-FFF2-40B4-BE49-F238E27FC236}">
                <a16:creationId xmlns:a16="http://schemas.microsoft.com/office/drawing/2014/main" id="{4613B9AC-2D81-41AF-8649-AF363BA933C7}"/>
              </a:ext>
            </a:extLst>
          </p:cNvPr>
          <p:cNvSpPr>
            <a:spLocks noGrp="1"/>
          </p:cNvSpPr>
          <p:nvPr>
            <p:ph idx="1"/>
          </p:nvPr>
        </p:nvSpPr>
        <p:spPr>
          <a:xfrm>
            <a:off x="1119673" y="1394085"/>
            <a:ext cx="10384939" cy="5159115"/>
          </a:xfrm>
        </p:spPr>
        <p:txBody>
          <a:bodyPr>
            <a:normAutofit/>
          </a:bodyPr>
          <a:lstStyle/>
          <a:p>
            <a:r>
              <a:rPr lang="en-US" sz="2000" dirty="0"/>
              <a:t>Create a safe space for the session by sufficient physical separation.</a:t>
            </a:r>
          </a:p>
          <a:p>
            <a:r>
              <a:rPr lang="en-US" sz="2000" dirty="0"/>
              <a:t>Use a tone and approach to ensure the parties recognize the seriousness of the issues.</a:t>
            </a:r>
          </a:p>
          <a:p>
            <a:r>
              <a:rPr lang="en-US" sz="2000" dirty="0"/>
              <a:t>Ask the victim to speak first and ensure that the other party is present and listening actively.</a:t>
            </a:r>
          </a:p>
          <a:p>
            <a:r>
              <a:rPr lang="en-US" sz="2000" dirty="0"/>
              <a:t>The mediator should request the victim to describe the incident(s) and focus attention on the victim in a deeply respectful manner as they victim shares the pain and humiliation of the event. There should be no interruptions.</a:t>
            </a:r>
          </a:p>
          <a:p>
            <a:r>
              <a:rPr lang="en-US" sz="2000" dirty="0"/>
              <a:t>The mediator should thank the victim for their willingness to share their painful experience and then ask the offender to provide a response.</a:t>
            </a:r>
          </a:p>
          <a:p>
            <a:r>
              <a:rPr lang="en-US" sz="2000" dirty="0"/>
              <a:t>In some situations, it may be appropriate for the offender to address the victim directly. If not, the offender should address the mediator.</a:t>
            </a:r>
          </a:p>
        </p:txBody>
      </p:sp>
    </p:spTree>
    <p:extLst>
      <p:ext uri="{BB962C8B-B14F-4D97-AF65-F5344CB8AC3E}">
        <p14:creationId xmlns:p14="http://schemas.microsoft.com/office/powerpoint/2010/main" val="1277010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5121-A6B7-402B-A318-DC095F4E0F3F}"/>
              </a:ext>
            </a:extLst>
          </p:cNvPr>
          <p:cNvSpPr>
            <a:spLocks noGrp="1"/>
          </p:cNvSpPr>
          <p:nvPr>
            <p:ph type="title"/>
          </p:nvPr>
        </p:nvSpPr>
        <p:spPr/>
        <p:txBody>
          <a:bodyPr/>
          <a:lstStyle/>
          <a:p>
            <a:pPr algn="ctr"/>
            <a:r>
              <a:rPr lang="en-US" dirty="0"/>
              <a:t>MEDIATING HARASSMENT (2)</a:t>
            </a:r>
          </a:p>
        </p:txBody>
      </p:sp>
      <p:sp>
        <p:nvSpPr>
          <p:cNvPr id="3" name="Content Placeholder 2">
            <a:extLst>
              <a:ext uri="{FF2B5EF4-FFF2-40B4-BE49-F238E27FC236}">
                <a16:creationId xmlns:a16="http://schemas.microsoft.com/office/drawing/2014/main" id="{A7921706-D80D-482B-8F8B-5C5CFDFD7CF1}"/>
              </a:ext>
            </a:extLst>
          </p:cNvPr>
          <p:cNvSpPr>
            <a:spLocks noGrp="1"/>
          </p:cNvSpPr>
          <p:nvPr>
            <p:ph idx="1"/>
          </p:nvPr>
        </p:nvSpPr>
        <p:spPr>
          <a:xfrm>
            <a:off x="2046156" y="1356610"/>
            <a:ext cx="9458455" cy="4509642"/>
          </a:xfrm>
        </p:spPr>
        <p:txBody>
          <a:bodyPr>
            <a:noAutofit/>
          </a:bodyPr>
          <a:lstStyle/>
          <a:p>
            <a:r>
              <a:rPr lang="en-US" sz="2400" dirty="0"/>
              <a:t>Many harassment cases are not clear. There is often misunderstanding, miscommunication, and there are number of reasons for why the offender engaged in the particular behavior. </a:t>
            </a:r>
          </a:p>
          <a:p>
            <a:r>
              <a:rPr lang="en-US" sz="2400" dirty="0"/>
              <a:t>Understanding why the offender engaged in such behavior helps the victim gain perspective.</a:t>
            </a:r>
          </a:p>
          <a:p>
            <a:r>
              <a:rPr lang="en-US" sz="2400" dirty="0"/>
              <a:t>Oftentimes, the offender will apologize for the behavior.</a:t>
            </a:r>
          </a:p>
          <a:p>
            <a:r>
              <a:rPr lang="en-US" sz="2400" dirty="0"/>
              <a:t>Ask both parties to consider whether there were structural causes for the incident, including, for example, a highly stressful work environment, insufficient opportunities for clear communication, a lack of training for managers, or inadequate cultural competence.</a:t>
            </a:r>
          </a:p>
        </p:txBody>
      </p:sp>
    </p:spTree>
    <p:extLst>
      <p:ext uri="{BB962C8B-B14F-4D97-AF65-F5344CB8AC3E}">
        <p14:creationId xmlns:p14="http://schemas.microsoft.com/office/powerpoint/2010/main" val="1889696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7D1B-23B1-4932-B316-B1760265DACC}"/>
              </a:ext>
            </a:extLst>
          </p:cNvPr>
          <p:cNvSpPr>
            <a:spLocks noGrp="1"/>
          </p:cNvSpPr>
          <p:nvPr>
            <p:ph type="title"/>
          </p:nvPr>
        </p:nvSpPr>
        <p:spPr/>
        <p:txBody>
          <a:bodyPr/>
          <a:lstStyle/>
          <a:p>
            <a:pPr algn="ctr"/>
            <a:r>
              <a:rPr lang="en-US" dirty="0"/>
              <a:t>MEDIATING HARASSMENT (3)</a:t>
            </a:r>
          </a:p>
        </p:txBody>
      </p:sp>
      <p:sp>
        <p:nvSpPr>
          <p:cNvPr id="3" name="Content Placeholder 2">
            <a:extLst>
              <a:ext uri="{FF2B5EF4-FFF2-40B4-BE49-F238E27FC236}">
                <a16:creationId xmlns:a16="http://schemas.microsoft.com/office/drawing/2014/main" id="{E633ADFE-7305-41E2-B7D3-A7A12CECBC2C}"/>
              </a:ext>
            </a:extLst>
          </p:cNvPr>
          <p:cNvSpPr>
            <a:spLocks noGrp="1"/>
          </p:cNvSpPr>
          <p:nvPr>
            <p:ph idx="1"/>
          </p:nvPr>
        </p:nvSpPr>
        <p:spPr>
          <a:xfrm>
            <a:off x="1306287" y="1626433"/>
            <a:ext cx="10198326" cy="4961744"/>
          </a:xfrm>
        </p:spPr>
        <p:txBody>
          <a:bodyPr>
            <a:normAutofit/>
          </a:bodyPr>
          <a:lstStyle/>
          <a:p>
            <a:r>
              <a:rPr lang="en-US" sz="2000" dirty="0"/>
              <a:t>The parties may be asked to “re-do” a difficult interaction.</a:t>
            </a:r>
          </a:p>
          <a:p>
            <a:r>
              <a:rPr lang="en-US" sz="2000" dirty="0"/>
              <a:t>One successful outcome of mediating harassment matters is increased awareness on the part of the offender as to what they did that caused the problem and how to avoid similar situations in the future.</a:t>
            </a:r>
          </a:p>
          <a:p>
            <a:r>
              <a:rPr lang="en-US" sz="2000" dirty="0"/>
              <a:t>The parties may be asked questions such as:</a:t>
            </a:r>
          </a:p>
          <a:p>
            <a:pPr lvl="1"/>
            <a:r>
              <a:rPr lang="en-US" sz="2000" dirty="0"/>
              <a:t>What have you learned from this experience?</a:t>
            </a:r>
          </a:p>
          <a:p>
            <a:pPr lvl="1"/>
            <a:r>
              <a:rPr lang="en-US" sz="2000" dirty="0"/>
              <a:t>What is one thing you will do to make sure this never happens again?</a:t>
            </a:r>
          </a:p>
          <a:p>
            <a:pPr lvl="1"/>
            <a:r>
              <a:rPr lang="en-US" sz="2000" dirty="0"/>
              <a:t>How can you put this behind you and move forward?</a:t>
            </a:r>
          </a:p>
          <a:p>
            <a:pPr lvl="1"/>
            <a:r>
              <a:rPr lang="en-US" sz="2000" dirty="0"/>
              <a:t>What can the other person do to help you at this time?</a:t>
            </a:r>
          </a:p>
          <a:p>
            <a:pPr lvl="1"/>
            <a:r>
              <a:rPr lang="en-US" sz="2000" dirty="0"/>
              <a:t>What would it take for you to forgive the other person?</a:t>
            </a:r>
          </a:p>
        </p:txBody>
      </p:sp>
      <p:pic>
        <p:nvPicPr>
          <p:cNvPr id="5" name="Picture 4" descr="Decorative Graphic">
            <a:extLst>
              <a:ext uri="{FF2B5EF4-FFF2-40B4-BE49-F238E27FC236}">
                <a16:creationId xmlns:a16="http://schemas.microsoft.com/office/drawing/2014/main" id="{D2073BB1-977B-4698-A107-EFF4CDBDD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434" y="4516469"/>
            <a:ext cx="2189178" cy="1837678"/>
          </a:xfrm>
          <a:prstGeom prst="rect">
            <a:avLst/>
          </a:prstGeom>
        </p:spPr>
      </p:pic>
    </p:spTree>
    <p:extLst>
      <p:ext uri="{BB962C8B-B14F-4D97-AF65-F5344CB8AC3E}">
        <p14:creationId xmlns:p14="http://schemas.microsoft.com/office/powerpoint/2010/main" val="2691840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575A1-9C4A-48E9-92B5-5DE5EAA13526}"/>
              </a:ext>
            </a:extLst>
          </p:cNvPr>
          <p:cNvSpPr>
            <a:spLocks noGrp="1"/>
          </p:cNvSpPr>
          <p:nvPr>
            <p:ph type="title"/>
          </p:nvPr>
        </p:nvSpPr>
        <p:spPr/>
        <p:txBody>
          <a:bodyPr/>
          <a:lstStyle/>
          <a:p>
            <a:pPr algn="ctr"/>
            <a:r>
              <a:rPr lang="en-US" dirty="0"/>
              <a:t>COACHING/OMBUDSPERSON</a:t>
            </a:r>
          </a:p>
        </p:txBody>
      </p:sp>
      <p:sp>
        <p:nvSpPr>
          <p:cNvPr id="3" name="Content Placeholder 2">
            <a:extLst>
              <a:ext uri="{FF2B5EF4-FFF2-40B4-BE49-F238E27FC236}">
                <a16:creationId xmlns:a16="http://schemas.microsoft.com/office/drawing/2014/main" id="{847F5CE9-310C-4F1A-80B1-A4BB35BD2899}"/>
              </a:ext>
            </a:extLst>
          </p:cNvPr>
          <p:cNvSpPr>
            <a:spLocks noGrp="1"/>
          </p:cNvSpPr>
          <p:nvPr>
            <p:ph idx="1"/>
          </p:nvPr>
        </p:nvSpPr>
        <p:spPr>
          <a:xfrm>
            <a:off x="1795244" y="1392572"/>
            <a:ext cx="9709368" cy="4963258"/>
          </a:xfrm>
        </p:spPr>
        <p:txBody>
          <a:bodyPr/>
          <a:lstStyle/>
          <a:p>
            <a:r>
              <a:rPr lang="en-US" sz="2000" dirty="0"/>
              <a:t>State the problem</a:t>
            </a:r>
          </a:p>
          <a:p>
            <a:pPr lvl="1"/>
            <a:r>
              <a:rPr lang="en-US" sz="2000" dirty="0"/>
              <a:t>Acknowledge that there is abusive conduct or harassment.</a:t>
            </a:r>
          </a:p>
          <a:p>
            <a:pPr lvl="1"/>
            <a:r>
              <a:rPr lang="en-US" sz="2000" dirty="0"/>
              <a:t>Know that the behavior is about the perpetrator, not you.</a:t>
            </a:r>
          </a:p>
          <a:p>
            <a:pPr lvl="1"/>
            <a:r>
              <a:rPr lang="en-US" sz="2000" dirty="0"/>
              <a:t>Understand how the behavior is affecting you.</a:t>
            </a:r>
          </a:p>
          <a:p>
            <a:r>
              <a:rPr lang="en-US" sz="2000" dirty="0"/>
              <a:t>Protect yourself</a:t>
            </a:r>
          </a:p>
          <a:p>
            <a:pPr lvl="1"/>
            <a:r>
              <a:rPr lang="en-US" sz="2000" dirty="0"/>
              <a:t>Document the abusive behavior/harassment</a:t>
            </a:r>
          </a:p>
          <a:p>
            <a:pPr lvl="1"/>
            <a:r>
              <a:rPr lang="en-US" sz="2000" dirty="0"/>
              <a:t>Take care of your health and well-being</a:t>
            </a:r>
          </a:p>
          <a:p>
            <a:r>
              <a:rPr lang="en-US" sz="2000" dirty="0"/>
              <a:t>Empower yourself</a:t>
            </a:r>
          </a:p>
          <a:p>
            <a:pPr lvl="1"/>
            <a:r>
              <a:rPr lang="en-US" sz="2000" dirty="0"/>
              <a:t>Reframe negative thoughts</a:t>
            </a:r>
          </a:p>
          <a:p>
            <a:pPr lvl="1"/>
            <a:r>
              <a:rPr lang="en-US" sz="2000" dirty="0"/>
              <a:t>Consider your options</a:t>
            </a:r>
          </a:p>
          <a:p>
            <a:pPr lvl="1"/>
            <a:r>
              <a:rPr lang="en-US" sz="2000" dirty="0"/>
              <a:t>Learn to assert yourself</a:t>
            </a:r>
          </a:p>
          <a:p>
            <a:pPr lvl="1"/>
            <a:endParaRPr lang="en-US" sz="2000" dirty="0"/>
          </a:p>
          <a:p>
            <a:pPr marL="457200" lvl="1" indent="0">
              <a:buNone/>
            </a:pPr>
            <a:endParaRPr lang="en-US" dirty="0"/>
          </a:p>
        </p:txBody>
      </p:sp>
      <p:pic>
        <p:nvPicPr>
          <p:cNvPr id="5" name="Picture 4" descr="Decorative Graphic">
            <a:extLst>
              <a:ext uri="{FF2B5EF4-FFF2-40B4-BE49-F238E27FC236}">
                <a16:creationId xmlns:a16="http://schemas.microsoft.com/office/drawing/2014/main" id="{77579BE5-3325-4520-9F8E-B79FD567E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9188" y="4226766"/>
            <a:ext cx="2609089" cy="2007123"/>
          </a:xfrm>
          <a:prstGeom prst="rect">
            <a:avLst/>
          </a:prstGeom>
        </p:spPr>
      </p:pic>
    </p:spTree>
    <p:extLst>
      <p:ext uri="{BB962C8B-B14F-4D97-AF65-F5344CB8AC3E}">
        <p14:creationId xmlns:p14="http://schemas.microsoft.com/office/powerpoint/2010/main" val="1261848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3BCE-D8EB-452E-A513-F3BEFA14ED26}"/>
              </a:ext>
            </a:extLst>
          </p:cNvPr>
          <p:cNvSpPr>
            <a:spLocks noGrp="1"/>
          </p:cNvSpPr>
          <p:nvPr>
            <p:ph type="title"/>
          </p:nvPr>
        </p:nvSpPr>
        <p:spPr/>
        <p:txBody>
          <a:bodyPr/>
          <a:lstStyle/>
          <a:p>
            <a:pPr algn="ctr"/>
            <a:r>
              <a:rPr lang="en-US" dirty="0"/>
              <a:t>DOCUMENT PROBLEM</a:t>
            </a:r>
          </a:p>
        </p:txBody>
      </p:sp>
      <p:sp>
        <p:nvSpPr>
          <p:cNvPr id="3" name="Content Placeholder 2">
            <a:extLst>
              <a:ext uri="{FF2B5EF4-FFF2-40B4-BE49-F238E27FC236}">
                <a16:creationId xmlns:a16="http://schemas.microsoft.com/office/drawing/2014/main" id="{29C6E43E-DA7F-4681-B366-DB8579224C9B}"/>
              </a:ext>
            </a:extLst>
          </p:cNvPr>
          <p:cNvSpPr>
            <a:spLocks noGrp="1"/>
          </p:cNvSpPr>
          <p:nvPr>
            <p:ph idx="1"/>
          </p:nvPr>
        </p:nvSpPr>
        <p:spPr>
          <a:xfrm>
            <a:off x="1879134" y="1493240"/>
            <a:ext cx="9625478" cy="4487682"/>
          </a:xfrm>
        </p:spPr>
        <p:txBody>
          <a:bodyPr/>
          <a:lstStyle/>
          <a:p>
            <a:r>
              <a:rPr lang="en-US" sz="4000" dirty="0"/>
              <a:t>Who is doing the harassing?</a:t>
            </a:r>
          </a:p>
          <a:p>
            <a:r>
              <a:rPr lang="en-US" sz="4000" dirty="0"/>
              <a:t>What does the behavior consist of?</a:t>
            </a:r>
          </a:p>
          <a:p>
            <a:r>
              <a:rPr lang="en-US" sz="4000" dirty="0"/>
              <a:t>How often does this behavior occur?</a:t>
            </a:r>
          </a:p>
          <a:p>
            <a:r>
              <a:rPr lang="en-US" sz="4000" dirty="0"/>
              <a:t>What are the effects of this behavior on you?</a:t>
            </a:r>
          </a:p>
          <a:p>
            <a:endParaRPr lang="en-US" sz="2800" dirty="0"/>
          </a:p>
          <a:p>
            <a:endParaRPr lang="en-US" dirty="0"/>
          </a:p>
        </p:txBody>
      </p:sp>
    </p:spTree>
    <p:extLst>
      <p:ext uri="{BB962C8B-B14F-4D97-AF65-F5344CB8AC3E}">
        <p14:creationId xmlns:p14="http://schemas.microsoft.com/office/powerpoint/2010/main" val="1585344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5F372-4052-403D-854B-21E900A1F0E3}"/>
              </a:ext>
            </a:extLst>
          </p:cNvPr>
          <p:cNvSpPr>
            <a:spLocks noGrp="1"/>
          </p:cNvSpPr>
          <p:nvPr>
            <p:ph type="title"/>
          </p:nvPr>
        </p:nvSpPr>
        <p:spPr/>
        <p:txBody>
          <a:bodyPr/>
          <a:lstStyle/>
          <a:p>
            <a:pPr algn="ctr"/>
            <a:r>
              <a:rPr lang="en-US" dirty="0"/>
              <a:t>REFRAMING &amp; FUTURE FOCUS</a:t>
            </a:r>
          </a:p>
        </p:txBody>
      </p:sp>
      <p:sp>
        <p:nvSpPr>
          <p:cNvPr id="3" name="Content Placeholder 2">
            <a:extLst>
              <a:ext uri="{FF2B5EF4-FFF2-40B4-BE49-F238E27FC236}">
                <a16:creationId xmlns:a16="http://schemas.microsoft.com/office/drawing/2014/main" id="{85FE41E3-07F1-409C-A162-3F4D11977C3A}"/>
              </a:ext>
            </a:extLst>
          </p:cNvPr>
          <p:cNvSpPr>
            <a:spLocks noGrp="1"/>
          </p:cNvSpPr>
          <p:nvPr>
            <p:ph idx="1"/>
          </p:nvPr>
        </p:nvSpPr>
        <p:spPr>
          <a:xfrm>
            <a:off x="1585519" y="1526795"/>
            <a:ext cx="9919093" cy="4948649"/>
          </a:xfrm>
        </p:spPr>
        <p:txBody>
          <a:bodyPr>
            <a:normAutofit fontScale="92500" lnSpcReduction="20000"/>
          </a:bodyPr>
          <a:lstStyle/>
          <a:p>
            <a:r>
              <a:rPr lang="en-US" sz="2000" dirty="0"/>
              <a:t>“I just can’t handle this!”  --- This is difficult, but I can handle it.</a:t>
            </a:r>
          </a:p>
          <a:p>
            <a:r>
              <a:rPr lang="en-US" sz="2000" dirty="0"/>
              <a:t>“No one cares about me.” --- Lots of people care about me, including….</a:t>
            </a:r>
          </a:p>
          <a:p>
            <a:pPr marL="0" indent="0" algn="ctr">
              <a:buNone/>
            </a:pPr>
            <a:endParaRPr lang="en-US" sz="2000" b="1" dirty="0"/>
          </a:p>
          <a:p>
            <a:pPr marL="0" indent="0" algn="ctr">
              <a:buNone/>
            </a:pPr>
            <a:r>
              <a:rPr lang="en-US" sz="2000" b="1" dirty="0"/>
              <a:t>POSITIVE THINKING EXERCISE</a:t>
            </a:r>
          </a:p>
          <a:p>
            <a:pPr marL="0" indent="0">
              <a:buNone/>
            </a:pPr>
            <a:endParaRPr lang="en-US" sz="2000" dirty="0"/>
          </a:p>
          <a:p>
            <a:pPr marL="0" indent="0">
              <a:buNone/>
            </a:pPr>
            <a:r>
              <a:rPr lang="en-US" sz="2000" dirty="0"/>
              <a:t>Imagine yourself one year forward having a conversation with someone about the past year.</a:t>
            </a:r>
          </a:p>
          <a:p>
            <a:pPr marL="457200" lvl="1" indent="0">
              <a:buNone/>
            </a:pPr>
            <a:r>
              <a:rPr lang="en-US" sz="2000" dirty="0"/>
              <a:t>Friend – You have had quite a year.</a:t>
            </a:r>
          </a:p>
          <a:p>
            <a:pPr marL="457200" lvl="1" indent="0">
              <a:buNone/>
            </a:pPr>
            <a:r>
              <a:rPr lang="en-US" sz="2000" dirty="0"/>
              <a:t>You – I sure have. I never thought I would survive all that business with…</a:t>
            </a:r>
          </a:p>
          <a:p>
            <a:pPr marL="457200" lvl="1" indent="0">
              <a:buNone/>
            </a:pPr>
            <a:r>
              <a:rPr lang="en-US" sz="2000" dirty="0"/>
              <a:t>Friend – How did it all work out?</a:t>
            </a:r>
          </a:p>
          <a:p>
            <a:pPr marL="457200" lvl="1" indent="0">
              <a:buNone/>
            </a:pPr>
            <a:r>
              <a:rPr lang="en-US" sz="2000" dirty="0"/>
              <a:t>You – Describe how it resolved, whether you confronted the perpetrator, had a facilitated conversation, reached out to HR, or left the organization.</a:t>
            </a:r>
          </a:p>
          <a:p>
            <a:pPr marL="457200" lvl="1" indent="0">
              <a:buNone/>
            </a:pPr>
            <a:r>
              <a:rPr lang="en-US" sz="2000" dirty="0"/>
              <a:t>Friend: Look at you now. You are so happy.</a:t>
            </a:r>
          </a:p>
          <a:p>
            <a:pPr marL="457200" lvl="1" indent="0">
              <a:buNone/>
            </a:pPr>
            <a:r>
              <a:rPr lang="en-US" sz="2000" dirty="0"/>
              <a:t>You- I am happy, thank you. I also feel pretty proud of myself.</a:t>
            </a:r>
          </a:p>
        </p:txBody>
      </p:sp>
    </p:spTree>
    <p:extLst>
      <p:ext uri="{BB962C8B-B14F-4D97-AF65-F5344CB8AC3E}">
        <p14:creationId xmlns:p14="http://schemas.microsoft.com/office/powerpoint/2010/main" val="1431659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CBDB-FCF9-42A3-AD95-42DA005CD866}"/>
              </a:ext>
            </a:extLst>
          </p:cNvPr>
          <p:cNvSpPr>
            <a:spLocks noGrp="1"/>
          </p:cNvSpPr>
          <p:nvPr>
            <p:ph type="title"/>
          </p:nvPr>
        </p:nvSpPr>
        <p:spPr>
          <a:xfrm>
            <a:off x="1948721" y="592111"/>
            <a:ext cx="9555891" cy="1312889"/>
          </a:xfrm>
        </p:spPr>
        <p:txBody>
          <a:bodyPr>
            <a:normAutofit/>
          </a:bodyPr>
          <a:lstStyle/>
          <a:p>
            <a:pPr algn="ctr"/>
            <a:r>
              <a:rPr lang="en-US" dirty="0"/>
              <a:t>HOW MANY EMPLOYEES DO YOU THINK ARE AFFECTED BY WORKPLACE  ABUSE?</a:t>
            </a:r>
          </a:p>
        </p:txBody>
      </p:sp>
      <p:sp>
        <p:nvSpPr>
          <p:cNvPr id="3" name="Content Placeholder 2">
            <a:extLst>
              <a:ext uri="{FF2B5EF4-FFF2-40B4-BE49-F238E27FC236}">
                <a16:creationId xmlns:a16="http://schemas.microsoft.com/office/drawing/2014/main" id="{08DD2C93-B874-46AB-B3BC-2EDCAD89EEA3}"/>
              </a:ext>
            </a:extLst>
          </p:cNvPr>
          <p:cNvSpPr>
            <a:spLocks noGrp="1"/>
          </p:cNvSpPr>
          <p:nvPr>
            <p:ph idx="1"/>
          </p:nvPr>
        </p:nvSpPr>
        <p:spPr/>
        <p:txBody>
          <a:bodyPr/>
          <a:lstStyle/>
          <a:p>
            <a:pPr marL="0" indent="0">
              <a:buNone/>
            </a:pPr>
            <a:endParaRPr lang="en-US" dirty="0"/>
          </a:p>
          <a:p>
            <a:pPr>
              <a:buAutoNum type="alphaUcPeriod"/>
            </a:pPr>
            <a:r>
              <a:rPr lang="en-US" sz="4000" dirty="0"/>
              <a:t>10 MILLION</a:t>
            </a:r>
          </a:p>
          <a:p>
            <a:pPr>
              <a:buAutoNum type="alphaUcPeriod"/>
            </a:pPr>
            <a:r>
              <a:rPr lang="en-US" sz="4000" dirty="0"/>
              <a:t> 20 MILLION</a:t>
            </a:r>
          </a:p>
          <a:p>
            <a:pPr>
              <a:buAutoNum type="alphaUcPeriod"/>
            </a:pPr>
            <a:r>
              <a:rPr lang="en-US" sz="4000" dirty="0"/>
              <a:t>60 MILLION</a:t>
            </a:r>
          </a:p>
        </p:txBody>
      </p:sp>
    </p:spTree>
    <p:extLst>
      <p:ext uri="{BB962C8B-B14F-4D97-AF65-F5344CB8AC3E}">
        <p14:creationId xmlns:p14="http://schemas.microsoft.com/office/powerpoint/2010/main" val="1143924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DD7D-8A34-40CA-AAB7-5558D1798225}"/>
              </a:ext>
            </a:extLst>
          </p:cNvPr>
          <p:cNvSpPr>
            <a:spLocks noGrp="1"/>
          </p:cNvSpPr>
          <p:nvPr>
            <p:ph type="title"/>
          </p:nvPr>
        </p:nvSpPr>
        <p:spPr/>
        <p:txBody>
          <a:bodyPr/>
          <a:lstStyle/>
          <a:p>
            <a:pPr algn="ctr"/>
            <a:r>
              <a:rPr lang="en-US" dirty="0"/>
              <a:t>PRACTICE ASSERTIVENESS</a:t>
            </a:r>
          </a:p>
        </p:txBody>
      </p:sp>
      <p:sp>
        <p:nvSpPr>
          <p:cNvPr id="3" name="Content Placeholder 2">
            <a:extLst>
              <a:ext uri="{FF2B5EF4-FFF2-40B4-BE49-F238E27FC236}">
                <a16:creationId xmlns:a16="http://schemas.microsoft.com/office/drawing/2014/main" id="{87C9BD0B-97A9-4EDF-983E-22D7CB2A2B56}"/>
              </a:ext>
            </a:extLst>
          </p:cNvPr>
          <p:cNvSpPr>
            <a:spLocks noGrp="1"/>
          </p:cNvSpPr>
          <p:nvPr>
            <p:ph idx="1"/>
          </p:nvPr>
        </p:nvSpPr>
        <p:spPr>
          <a:xfrm>
            <a:off x="1414753" y="1493997"/>
            <a:ext cx="9809974" cy="5149399"/>
          </a:xfrm>
        </p:spPr>
        <p:txBody>
          <a:bodyPr>
            <a:normAutofit fontScale="85000" lnSpcReduction="20000"/>
          </a:bodyPr>
          <a:lstStyle/>
          <a:p>
            <a:endParaRPr lang="en-US" dirty="0"/>
          </a:p>
          <a:p>
            <a:r>
              <a:rPr lang="en-US" sz="2400" dirty="0"/>
              <a:t>Assertiveness is respect for one’s own needs and the needs of others.</a:t>
            </a:r>
          </a:p>
          <a:p>
            <a:r>
              <a:rPr lang="en-US" sz="2400" dirty="0"/>
              <a:t>Feel empowered and confident to express that the behavior is not appropriate and you will not tolerate it.</a:t>
            </a:r>
          </a:p>
          <a:p>
            <a:pPr marL="0" indent="0" algn="ctr">
              <a:buNone/>
            </a:pPr>
            <a:endParaRPr lang="en-US" sz="2400" b="1" dirty="0"/>
          </a:p>
          <a:p>
            <a:pPr marL="0" indent="0" algn="ctr">
              <a:buNone/>
            </a:pPr>
            <a:r>
              <a:rPr lang="en-US" sz="2400" b="1" dirty="0"/>
              <a:t>ROLE-PLAY</a:t>
            </a:r>
          </a:p>
          <a:p>
            <a:pPr marL="0" indent="0" algn="ctr">
              <a:buNone/>
            </a:pPr>
            <a:endParaRPr lang="en-US" sz="2400" b="1" dirty="0"/>
          </a:p>
          <a:p>
            <a:pPr marL="0" indent="0">
              <a:buNone/>
            </a:pPr>
            <a:r>
              <a:rPr lang="en-US" sz="2400" dirty="0"/>
              <a:t>Consider “What do I need?”</a:t>
            </a:r>
          </a:p>
          <a:p>
            <a:r>
              <a:rPr lang="en-US" sz="2400" dirty="0"/>
              <a:t>Practice</a:t>
            </a:r>
          </a:p>
          <a:p>
            <a:r>
              <a:rPr lang="en-US" sz="2400" dirty="0"/>
              <a:t>1) Since </a:t>
            </a:r>
            <a:r>
              <a:rPr lang="en-US" sz="2400" u="sng" dirty="0"/>
              <a:t>		 </a:t>
            </a:r>
            <a:r>
              <a:rPr lang="en-US" sz="2400" dirty="0"/>
              <a:t> (date behavior started).</a:t>
            </a:r>
          </a:p>
          <a:p>
            <a:r>
              <a:rPr lang="en-US" sz="2400" dirty="0"/>
              <a:t>2) You have chosen to engage in conduct towards me that is ….(list behaviors that are specific and clear.</a:t>
            </a:r>
          </a:p>
          <a:p>
            <a:r>
              <a:rPr lang="en-US" sz="2400" dirty="0"/>
              <a:t>3) Your behavior…(tell the impact on you)</a:t>
            </a:r>
          </a:p>
          <a:p>
            <a:r>
              <a:rPr lang="en-US" sz="2400" dirty="0"/>
              <a:t>4) I am asking that you stop behaving this way immediately. </a:t>
            </a:r>
          </a:p>
        </p:txBody>
      </p:sp>
    </p:spTree>
    <p:extLst>
      <p:ext uri="{BB962C8B-B14F-4D97-AF65-F5344CB8AC3E}">
        <p14:creationId xmlns:p14="http://schemas.microsoft.com/office/powerpoint/2010/main" val="693368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FF53-7DED-40A7-9868-17A25670C896}"/>
              </a:ext>
            </a:extLst>
          </p:cNvPr>
          <p:cNvSpPr>
            <a:spLocks noGrp="1"/>
          </p:cNvSpPr>
          <p:nvPr>
            <p:ph type="title"/>
          </p:nvPr>
        </p:nvSpPr>
        <p:spPr>
          <a:xfrm>
            <a:off x="2592925" y="624110"/>
            <a:ext cx="8911687" cy="612579"/>
          </a:xfrm>
        </p:spPr>
        <p:txBody>
          <a:bodyPr>
            <a:normAutofit fontScale="90000"/>
          </a:bodyPr>
          <a:lstStyle/>
          <a:p>
            <a:pPr algn="ctr"/>
            <a:r>
              <a:rPr lang="en-US" dirty="0"/>
              <a:t>CONSIDER OPTIONS</a:t>
            </a:r>
          </a:p>
        </p:txBody>
      </p:sp>
      <p:sp>
        <p:nvSpPr>
          <p:cNvPr id="3" name="Content Placeholder 2">
            <a:extLst>
              <a:ext uri="{FF2B5EF4-FFF2-40B4-BE49-F238E27FC236}">
                <a16:creationId xmlns:a16="http://schemas.microsoft.com/office/drawing/2014/main" id="{F16EA105-64F4-43CF-BD0F-992456E47CFE}"/>
              </a:ext>
            </a:extLst>
          </p:cNvPr>
          <p:cNvSpPr>
            <a:spLocks noGrp="1"/>
          </p:cNvSpPr>
          <p:nvPr>
            <p:ph idx="1"/>
          </p:nvPr>
        </p:nvSpPr>
        <p:spPr>
          <a:xfrm>
            <a:off x="2592924" y="1686393"/>
            <a:ext cx="8911688" cy="4624465"/>
          </a:xfrm>
        </p:spPr>
        <p:txBody>
          <a:bodyPr/>
          <a:lstStyle/>
          <a:p>
            <a:pPr marL="0" indent="0">
              <a:buNone/>
            </a:pPr>
            <a:r>
              <a:rPr lang="en-US" b="1" dirty="0"/>
              <a:t>Options</a:t>
            </a:r>
            <a:r>
              <a:rPr lang="en-US" dirty="0"/>
              <a:t>								</a:t>
            </a:r>
            <a:r>
              <a:rPr lang="en-US" b="1" dirty="0"/>
              <a:t>Result</a:t>
            </a:r>
          </a:p>
          <a:p>
            <a:pPr marL="0" indent="0">
              <a:buNone/>
            </a:pPr>
            <a:r>
              <a:rPr lang="en-US" dirty="0"/>
              <a:t>Ignore								Nothing will change or gets worse</a:t>
            </a:r>
          </a:p>
          <a:p>
            <a:pPr marL="0" indent="0">
              <a:buNone/>
            </a:pPr>
            <a:r>
              <a:rPr lang="en-US" dirty="0"/>
              <a:t>Avoid								Not possible due to work environment</a:t>
            </a:r>
          </a:p>
          <a:p>
            <a:pPr marL="0" indent="0">
              <a:buNone/>
            </a:pPr>
            <a:r>
              <a:rPr lang="en-US" dirty="0"/>
              <a:t>Talk directly about problem			Might get better, or may get worse</a:t>
            </a:r>
          </a:p>
          <a:p>
            <a:pPr marL="0" indent="0">
              <a:buNone/>
            </a:pPr>
            <a:r>
              <a:rPr lang="en-US" dirty="0"/>
              <a:t>Talk to supervisor					May be able to help, but will I get 											labeled a complainer?</a:t>
            </a:r>
          </a:p>
          <a:p>
            <a:pPr marL="0" indent="0">
              <a:buNone/>
            </a:pPr>
            <a:r>
              <a:rPr lang="en-US" dirty="0"/>
              <a:t>Facilitated discussion				Might resolve issue. Need 													support/training to have discussion.</a:t>
            </a:r>
          </a:p>
          <a:p>
            <a:pPr marL="0" indent="0">
              <a:buNone/>
            </a:pPr>
            <a:r>
              <a:rPr lang="en-US" dirty="0"/>
              <a:t>HR complaint						Will this cause things to escalate? </a:t>
            </a:r>
          </a:p>
          <a:p>
            <a:pPr marL="0" indent="0">
              <a:buNone/>
            </a:pPr>
            <a:r>
              <a:rPr lang="en-US" dirty="0"/>
              <a:t>New job							Update my resume, job search, 												reputation impact, financial impact</a:t>
            </a:r>
          </a:p>
          <a:p>
            <a:pPr marL="0" indent="0">
              <a:buNone/>
            </a:pPr>
            <a:endParaRPr lang="en-US" dirty="0"/>
          </a:p>
        </p:txBody>
      </p:sp>
    </p:spTree>
    <p:extLst>
      <p:ext uri="{BB962C8B-B14F-4D97-AF65-F5344CB8AC3E}">
        <p14:creationId xmlns:p14="http://schemas.microsoft.com/office/powerpoint/2010/main" val="3283823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6CCDF-992C-4AC1-9D11-C20311C9D21D}"/>
              </a:ext>
            </a:extLst>
          </p:cNvPr>
          <p:cNvSpPr>
            <a:spLocks noGrp="1"/>
          </p:cNvSpPr>
          <p:nvPr>
            <p:ph type="title"/>
          </p:nvPr>
        </p:nvSpPr>
        <p:spPr/>
        <p:txBody>
          <a:bodyPr/>
          <a:lstStyle/>
          <a:p>
            <a:pPr algn="ctr"/>
            <a:r>
              <a:rPr lang="en-US" dirty="0"/>
              <a:t>MANAGER TRAINING</a:t>
            </a:r>
          </a:p>
        </p:txBody>
      </p:sp>
      <p:sp>
        <p:nvSpPr>
          <p:cNvPr id="3" name="Content Placeholder 2">
            <a:extLst>
              <a:ext uri="{FF2B5EF4-FFF2-40B4-BE49-F238E27FC236}">
                <a16:creationId xmlns:a16="http://schemas.microsoft.com/office/drawing/2014/main" id="{0CD939FC-4312-428B-9FC2-87B9E9F4154D}"/>
              </a:ext>
            </a:extLst>
          </p:cNvPr>
          <p:cNvSpPr>
            <a:spLocks noGrp="1"/>
          </p:cNvSpPr>
          <p:nvPr>
            <p:ph idx="1"/>
          </p:nvPr>
        </p:nvSpPr>
        <p:spPr>
          <a:xfrm>
            <a:off x="1364105" y="1753849"/>
            <a:ext cx="10140508" cy="4976734"/>
          </a:xfrm>
        </p:spPr>
        <p:txBody>
          <a:bodyPr>
            <a:normAutofit/>
          </a:bodyPr>
          <a:lstStyle/>
          <a:p>
            <a:r>
              <a:rPr lang="en-US" sz="2400" dirty="0"/>
              <a:t>Harassment behaviors flourish where there are high demands, low resources, and ineffectual leaders.</a:t>
            </a:r>
          </a:p>
          <a:p>
            <a:r>
              <a:rPr lang="en-US" sz="2400" dirty="0"/>
              <a:t>Leadership training that encourages supportive leadership styles.</a:t>
            </a:r>
          </a:p>
          <a:p>
            <a:pPr lvl="1"/>
            <a:r>
              <a:rPr lang="en-US" sz="2400" dirty="0"/>
              <a:t>When does “drive for results” become harassment?</a:t>
            </a:r>
          </a:p>
          <a:p>
            <a:pPr lvl="1"/>
            <a:r>
              <a:rPr lang="en-US" sz="2400" dirty="0"/>
              <a:t>When does performance feedback become harassment?</a:t>
            </a:r>
          </a:p>
          <a:p>
            <a:pPr lvl="1"/>
            <a:r>
              <a:rPr lang="en-US" sz="2400" dirty="0"/>
              <a:t>What is the difference between “venting” by a staff member and an actual complaint regarding harassment?</a:t>
            </a:r>
          </a:p>
          <a:p>
            <a:pPr lvl="1"/>
            <a:r>
              <a:rPr lang="en-US" sz="2400" dirty="0"/>
              <a:t>How do I respond to an employee who is making a complaint?</a:t>
            </a:r>
          </a:p>
          <a:p>
            <a:endParaRPr lang="en-US" sz="2400" dirty="0"/>
          </a:p>
          <a:p>
            <a:endParaRPr lang="en-US" dirty="0"/>
          </a:p>
        </p:txBody>
      </p:sp>
      <p:pic>
        <p:nvPicPr>
          <p:cNvPr id="5" name="Picture 4" descr="Decorative Graphic">
            <a:extLst>
              <a:ext uri="{FF2B5EF4-FFF2-40B4-BE49-F238E27FC236}">
                <a16:creationId xmlns:a16="http://schemas.microsoft.com/office/drawing/2014/main" id="{0DBD059B-41A9-4BC6-AA5E-A15689712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5421303"/>
            <a:ext cx="2351314" cy="1309279"/>
          </a:xfrm>
          <a:prstGeom prst="rect">
            <a:avLst/>
          </a:prstGeom>
        </p:spPr>
      </p:pic>
    </p:spTree>
    <p:extLst>
      <p:ext uri="{BB962C8B-B14F-4D97-AF65-F5344CB8AC3E}">
        <p14:creationId xmlns:p14="http://schemas.microsoft.com/office/powerpoint/2010/main" val="511271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920C7-1846-4551-B708-C677995A47C0}"/>
              </a:ext>
            </a:extLst>
          </p:cNvPr>
          <p:cNvSpPr>
            <a:spLocks noGrp="1"/>
          </p:cNvSpPr>
          <p:nvPr>
            <p:ph type="title"/>
          </p:nvPr>
        </p:nvSpPr>
        <p:spPr/>
        <p:txBody>
          <a:bodyPr/>
          <a:lstStyle/>
          <a:p>
            <a:pPr algn="ctr"/>
            <a:r>
              <a:rPr lang="en-US" dirty="0"/>
              <a:t>AGGRESSIVE MANAGER VIDEO CLIP</a:t>
            </a:r>
          </a:p>
        </p:txBody>
      </p:sp>
      <p:sp>
        <p:nvSpPr>
          <p:cNvPr id="3" name="Content Placeholder 2">
            <a:extLst>
              <a:ext uri="{FF2B5EF4-FFF2-40B4-BE49-F238E27FC236}">
                <a16:creationId xmlns:a16="http://schemas.microsoft.com/office/drawing/2014/main" id="{5A82C5F2-25CE-4ED3-8115-45312603CDC9}"/>
              </a:ext>
            </a:extLst>
          </p:cNvPr>
          <p:cNvSpPr>
            <a:spLocks noGrp="1"/>
          </p:cNvSpPr>
          <p:nvPr>
            <p:ph idx="1"/>
          </p:nvPr>
        </p:nvSpPr>
        <p:spPr/>
        <p:txBody>
          <a:bodyPr>
            <a:normAutofit/>
          </a:bodyPr>
          <a:lstStyle/>
          <a:p>
            <a:r>
              <a:rPr lang="en-US" sz="2400" dirty="0"/>
              <a:t>This segment illustrates a manager who yells at an employee for not cleaning the floor properly, for not making sandwiches effectively, and for not stocking the pantry appropriately. He makes the employee feel terrible when the employee states that he is leaving work at the end of the day.</a:t>
            </a:r>
          </a:p>
        </p:txBody>
      </p:sp>
    </p:spTree>
    <p:extLst>
      <p:ext uri="{BB962C8B-B14F-4D97-AF65-F5344CB8AC3E}">
        <p14:creationId xmlns:p14="http://schemas.microsoft.com/office/powerpoint/2010/main" val="2049170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E3C3-5005-4158-8F83-C300835CB107}"/>
              </a:ext>
            </a:extLst>
          </p:cNvPr>
          <p:cNvSpPr>
            <a:spLocks noGrp="1"/>
          </p:cNvSpPr>
          <p:nvPr>
            <p:ph type="title"/>
          </p:nvPr>
        </p:nvSpPr>
        <p:spPr/>
        <p:txBody>
          <a:bodyPr/>
          <a:lstStyle/>
          <a:p>
            <a:pPr algn="ctr"/>
            <a:r>
              <a:rPr lang="en-US" dirty="0"/>
              <a:t>MANAGER TRAINING</a:t>
            </a:r>
          </a:p>
        </p:txBody>
      </p:sp>
      <p:sp>
        <p:nvSpPr>
          <p:cNvPr id="3" name="Content Placeholder 2">
            <a:extLst>
              <a:ext uri="{FF2B5EF4-FFF2-40B4-BE49-F238E27FC236}">
                <a16:creationId xmlns:a16="http://schemas.microsoft.com/office/drawing/2014/main" id="{41A0FD97-CB80-48D7-B6C9-3402B2F00F7A}"/>
              </a:ext>
            </a:extLst>
          </p:cNvPr>
          <p:cNvSpPr>
            <a:spLocks noGrp="1"/>
          </p:cNvSpPr>
          <p:nvPr>
            <p:ph idx="1"/>
          </p:nvPr>
        </p:nvSpPr>
        <p:spPr>
          <a:xfrm>
            <a:off x="2589212" y="1447801"/>
            <a:ext cx="8915400" cy="5569526"/>
          </a:xfrm>
        </p:spPr>
        <p:txBody>
          <a:bodyPr>
            <a:normAutofit/>
          </a:bodyPr>
          <a:lstStyle/>
          <a:p>
            <a:r>
              <a:rPr lang="en-US" dirty="0"/>
              <a:t>Managers should always be prepared to receive complaints. An open-door policy should be in place and a staff member should not be asked to make an appointment or feel rushed.</a:t>
            </a:r>
          </a:p>
          <a:p>
            <a:r>
              <a:rPr lang="en-US" dirty="0"/>
              <a:t>No snap judgements, dismissiveness, questioning the veracity of the concern.</a:t>
            </a:r>
          </a:p>
          <a:p>
            <a:r>
              <a:rPr lang="en-US" dirty="0"/>
              <a:t>Show empathy.</a:t>
            </a:r>
          </a:p>
          <a:p>
            <a:r>
              <a:rPr lang="en-US" dirty="0"/>
              <a:t>Listen actively and summarize.</a:t>
            </a:r>
          </a:p>
          <a:p>
            <a:r>
              <a:rPr lang="en-US" dirty="0"/>
              <a:t>Explain why you cannot keep the matter confidential.</a:t>
            </a:r>
          </a:p>
          <a:p>
            <a:r>
              <a:rPr lang="en-US" dirty="0"/>
              <a:t>Reassure the complainant about the agency’s anti-harassment policy and policy against retaliation.</a:t>
            </a:r>
          </a:p>
          <a:p>
            <a:r>
              <a:rPr lang="en-US" dirty="0"/>
              <a:t>Look for ways to eliminate/address imminent concerns the staff member expresses.</a:t>
            </a:r>
          </a:p>
          <a:p>
            <a:r>
              <a:rPr lang="en-US" dirty="0"/>
              <a:t>Explain next steps. Document the complaint.</a:t>
            </a:r>
          </a:p>
          <a:p>
            <a:r>
              <a:rPr lang="en-US" dirty="0"/>
              <a:t>Supervisors and managers are required to take prompt, effective and corrective action upon being notified of an allegation of harassment.</a:t>
            </a:r>
          </a:p>
        </p:txBody>
      </p:sp>
    </p:spTree>
    <p:extLst>
      <p:ext uri="{BB962C8B-B14F-4D97-AF65-F5344CB8AC3E}">
        <p14:creationId xmlns:p14="http://schemas.microsoft.com/office/powerpoint/2010/main" val="371611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44A2-FD68-46DF-8E4A-0A8BAE30D838}"/>
              </a:ext>
            </a:extLst>
          </p:cNvPr>
          <p:cNvSpPr>
            <a:spLocks noGrp="1"/>
          </p:cNvSpPr>
          <p:nvPr>
            <p:ph type="title"/>
          </p:nvPr>
        </p:nvSpPr>
        <p:spPr/>
        <p:txBody>
          <a:bodyPr/>
          <a:lstStyle/>
          <a:p>
            <a:pPr algn="ctr"/>
            <a:r>
              <a:rPr lang="en-US" dirty="0"/>
              <a:t>EMPLOYEE TRAINING</a:t>
            </a:r>
          </a:p>
        </p:txBody>
      </p:sp>
      <p:sp>
        <p:nvSpPr>
          <p:cNvPr id="3" name="Content Placeholder 2">
            <a:extLst>
              <a:ext uri="{FF2B5EF4-FFF2-40B4-BE49-F238E27FC236}">
                <a16:creationId xmlns:a16="http://schemas.microsoft.com/office/drawing/2014/main" id="{6761FFBF-37F4-45DF-982A-5AC3493C52E2}"/>
              </a:ext>
            </a:extLst>
          </p:cNvPr>
          <p:cNvSpPr>
            <a:spLocks noGrp="1"/>
          </p:cNvSpPr>
          <p:nvPr>
            <p:ph idx="1"/>
          </p:nvPr>
        </p:nvSpPr>
        <p:spPr>
          <a:xfrm>
            <a:off x="2589212" y="1468582"/>
            <a:ext cx="8915400" cy="4953000"/>
          </a:xfrm>
        </p:spPr>
        <p:txBody>
          <a:bodyPr>
            <a:normAutofit/>
          </a:bodyPr>
          <a:lstStyle/>
          <a:p>
            <a:r>
              <a:rPr lang="en-US" sz="2000" dirty="0"/>
              <a:t>How do I respond to harassing behavior by a peer?</a:t>
            </a:r>
          </a:p>
          <a:p>
            <a:r>
              <a:rPr lang="en-US" sz="2000" dirty="0"/>
              <a:t>How do I respond to harassing behavior by a manager?</a:t>
            </a:r>
          </a:p>
          <a:p>
            <a:r>
              <a:rPr lang="en-US" sz="2000" dirty="0"/>
              <a:t>What is the appropriate approach/complaint process I should take to address the harassment?</a:t>
            </a:r>
          </a:p>
          <a:p>
            <a:pPr lvl="1"/>
            <a:r>
              <a:rPr lang="en-US" sz="2000" dirty="0"/>
              <a:t>Speak directly with the harasser to ask that the behavior stop.</a:t>
            </a:r>
          </a:p>
          <a:p>
            <a:pPr lvl="1"/>
            <a:r>
              <a:rPr lang="en-US" sz="2000" dirty="0"/>
              <a:t>Speak to manager.</a:t>
            </a:r>
          </a:p>
          <a:p>
            <a:pPr lvl="1"/>
            <a:r>
              <a:rPr lang="en-US" sz="2000" dirty="0"/>
              <a:t>Speak to Office of Equal Rights</a:t>
            </a:r>
          </a:p>
          <a:p>
            <a:pPr lvl="1"/>
            <a:r>
              <a:rPr lang="en-US" sz="2000" dirty="0"/>
              <a:t>At FEMA, any person who believes they have been subjected to or witnessed harassment that violates this policy may report the matter promptly to a first or second line supervisor, another management official, the FEMA Anti-Harassment Unit (AHU), or the DHS-Headquarters Equal Employment Opportunity Office.</a:t>
            </a:r>
          </a:p>
          <a:p>
            <a:pPr lvl="1"/>
            <a:r>
              <a:rPr lang="en-US" sz="2000" dirty="0"/>
              <a:t>Agency Specific Resources</a:t>
            </a:r>
          </a:p>
        </p:txBody>
      </p:sp>
    </p:spTree>
    <p:extLst>
      <p:ext uri="{BB962C8B-B14F-4D97-AF65-F5344CB8AC3E}">
        <p14:creationId xmlns:p14="http://schemas.microsoft.com/office/powerpoint/2010/main" val="2739109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0245-5458-40A3-8C6C-8016FE3C25E8}"/>
              </a:ext>
            </a:extLst>
          </p:cNvPr>
          <p:cNvSpPr>
            <a:spLocks noGrp="1"/>
          </p:cNvSpPr>
          <p:nvPr>
            <p:ph type="title"/>
          </p:nvPr>
        </p:nvSpPr>
        <p:spPr/>
        <p:txBody>
          <a:bodyPr/>
          <a:lstStyle/>
          <a:p>
            <a:pPr algn="ctr"/>
            <a:r>
              <a:rPr lang="en-US" dirty="0"/>
              <a:t>CONSCIOUS BYSTANDER</a:t>
            </a:r>
          </a:p>
        </p:txBody>
      </p:sp>
      <p:sp>
        <p:nvSpPr>
          <p:cNvPr id="3" name="Content Placeholder 2">
            <a:extLst>
              <a:ext uri="{FF2B5EF4-FFF2-40B4-BE49-F238E27FC236}">
                <a16:creationId xmlns:a16="http://schemas.microsoft.com/office/drawing/2014/main" id="{193A0304-6118-4AFA-B6D3-65B164760E29}"/>
              </a:ext>
            </a:extLst>
          </p:cNvPr>
          <p:cNvSpPr>
            <a:spLocks noGrp="1"/>
          </p:cNvSpPr>
          <p:nvPr>
            <p:ph idx="1"/>
          </p:nvPr>
        </p:nvSpPr>
        <p:spPr>
          <a:xfrm>
            <a:off x="1581462" y="1691640"/>
            <a:ext cx="9923150" cy="4679180"/>
          </a:xfrm>
        </p:spPr>
        <p:txBody>
          <a:bodyPr/>
          <a:lstStyle/>
          <a:p>
            <a:r>
              <a:rPr lang="en-US" sz="2000" dirty="0"/>
              <a:t>Speaking up is difficult and includes a risk that you may be harassed too.</a:t>
            </a:r>
          </a:p>
          <a:p>
            <a:r>
              <a:rPr lang="en-US" sz="2000" dirty="0"/>
              <a:t>Addressing harassment and bullying is everyone’s responsibility.</a:t>
            </a:r>
          </a:p>
          <a:p>
            <a:r>
              <a:rPr lang="en-US" sz="2000" dirty="0"/>
              <a:t>The damage caused by harassment impacts everyone on the team.</a:t>
            </a:r>
          </a:p>
          <a:p>
            <a:r>
              <a:rPr lang="en-US" sz="2000" dirty="0"/>
              <a:t>If you don’t say anything about inappropriate behavior, perpetrators may take this as tacit support for what they are doing.</a:t>
            </a:r>
          </a:p>
          <a:p>
            <a:r>
              <a:rPr lang="en-US" sz="2000" dirty="0"/>
              <a:t>Speak clearly, “I feel uncomfortable with the way you are treating our co-worker.” </a:t>
            </a:r>
          </a:p>
          <a:p>
            <a:r>
              <a:rPr lang="en-US" sz="2000" dirty="0"/>
              <a:t>Ask for a change. This helps coworkers understand that a positive and respectful atmosphere needs to be maintained so everyone </a:t>
            </a:r>
            <a:r>
              <a:rPr lang="en-US" dirty="0"/>
              <a:t>can relax.</a:t>
            </a:r>
          </a:p>
        </p:txBody>
      </p:sp>
      <p:pic>
        <p:nvPicPr>
          <p:cNvPr id="5" name="Picture 4" descr="Decorative Graphic">
            <a:extLst>
              <a:ext uri="{FF2B5EF4-FFF2-40B4-BE49-F238E27FC236}">
                <a16:creationId xmlns:a16="http://schemas.microsoft.com/office/drawing/2014/main" id="{E5241149-BE24-4D60-8F0D-EF991367A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3763" y="5249229"/>
            <a:ext cx="2248678" cy="1399591"/>
          </a:xfrm>
          <a:prstGeom prst="rect">
            <a:avLst/>
          </a:prstGeom>
        </p:spPr>
      </p:pic>
    </p:spTree>
    <p:extLst>
      <p:ext uri="{BB962C8B-B14F-4D97-AF65-F5344CB8AC3E}">
        <p14:creationId xmlns:p14="http://schemas.microsoft.com/office/powerpoint/2010/main" val="34622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71C2-4C7F-4936-9DB8-AAD26D15F68C}"/>
              </a:ext>
            </a:extLst>
          </p:cNvPr>
          <p:cNvSpPr>
            <a:spLocks noGrp="1"/>
          </p:cNvSpPr>
          <p:nvPr>
            <p:ph type="title"/>
          </p:nvPr>
        </p:nvSpPr>
        <p:spPr/>
        <p:txBody>
          <a:bodyPr/>
          <a:lstStyle/>
          <a:p>
            <a:pPr algn="ctr"/>
            <a:r>
              <a:rPr lang="en-US" dirty="0"/>
              <a:t>CONSCIOUS BYSTANDER VIDEO CLIP</a:t>
            </a:r>
          </a:p>
        </p:txBody>
      </p:sp>
      <p:sp>
        <p:nvSpPr>
          <p:cNvPr id="3" name="Content Placeholder 2">
            <a:extLst>
              <a:ext uri="{FF2B5EF4-FFF2-40B4-BE49-F238E27FC236}">
                <a16:creationId xmlns:a16="http://schemas.microsoft.com/office/drawing/2014/main" id="{1CED8010-409B-4922-A3F2-8F0D42791383}"/>
              </a:ext>
            </a:extLst>
          </p:cNvPr>
          <p:cNvSpPr>
            <a:spLocks noGrp="1"/>
          </p:cNvSpPr>
          <p:nvPr>
            <p:ph idx="1"/>
          </p:nvPr>
        </p:nvSpPr>
        <p:spPr/>
        <p:txBody>
          <a:bodyPr/>
          <a:lstStyle/>
          <a:p>
            <a:r>
              <a:rPr lang="en-US" sz="2800" dirty="0"/>
              <a:t>This Video clip shows two co-workers giving a third co-worker a hard time at work. They tug on his clothes and make it difficult for him to do his job.</a:t>
            </a:r>
          </a:p>
          <a:p>
            <a:r>
              <a:rPr lang="en-US" sz="2800" dirty="0"/>
              <a:t>Another employee tells the two co-workers that it is not appropriate that they give their colleague a difficult time and he encourages them to change their behavior</a:t>
            </a:r>
            <a:r>
              <a:rPr lang="en-US" dirty="0"/>
              <a:t>.</a:t>
            </a:r>
          </a:p>
        </p:txBody>
      </p:sp>
    </p:spTree>
    <p:extLst>
      <p:ext uri="{BB962C8B-B14F-4D97-AF65-F5344CB8AC3E}">
        <p14:creationId xmlns:p14="http://schemas.microsoft.com/office/powerpoint/2010/main" val="4100349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DB30-7C9E-4953-AC26-76789D32D338}"/>
              </a:ext>
            </a:extLst>
          </p:cNvPr>
          <p:cNvSpPr>
            <a:spLocks noGrp="1"/>
          </p:cNvSpPr>
          <p:nvPr>
            <p:ph type="title"/>
          </p:nvPr>
        </p:nvSpPr>
        <p:spPr>
          <a:xfrm>
            <a:off x="2592925" y="624110"/>
            <a:ext cx="8911687" cy="673244"/>
          </a:xfrm>
        </p:spPr>
        <p:txBody>
          <a:bodyPr/>
          <a:lstStyle/>
          <a:p>
            <a:pPr algn="ctr"/>
            <a:r>
              <a:rPr lang="en-US" dirty="0"/>
              <a:t>ORGANIZATIONAL DEVELOPMENT</a:t>
            </a:r>
          </a:p>
        </p:txBody>
      </p:sp>
      <p:sp>
        <p:nvSpPr>
          <p:cNvPr id="3" name="Content Placeholder 2">
            <a:extLst>
              <a:ext uri="{FF2B5EF4-FFF2-40B4-BE49-F238E27FC236}">
                <a16:creationId xmlns:a16="http://schemas.microsoft.com/office/drawing/2014/main" id="{85382B9D-E6CA-4E78-8504-544317B3C215}"/>
              </a:ext>
            </a:extLst>
          </p:cNvPr>
          <p:cNvSpPr>
            <a:spLocks noGrp="1"/>
          </p:cNvSpPr>
          <p:nvPr>
            <p:ph idx="1"/>
          </p:nvPr>
        </p:nvSpPr>
        <p:spPr>
          <a:xfrm>
            <a:off x="1761344" y="1445846"/>
            <a:ext cx="9743268" cy="5314718"/>
          </a:xfrm>
        </p:spPr>
        <p:txBody>
          <a:bodyPr>
            <a:normAutofit/>
          </a:bodyPr>
          <a:lstStyle/>
          <a:p>
            <a:r>
              <a:rPr lang="en-US" dirty="0"/>
              <a:t>Harassment and bullying are often signs of deficits in an organization.</a:t>
            </a:r>
          </a:p>
          <a:p>
            <a:r>
              <a:rPr lang="en-US" dirty="0"/>
              <a:t>A workplace culture that is permissive of inappropriate behaviors should be brought to the attention of senior management.</a:t>
            </a:r>
          </a:p>
          <a:p>
            <a:r>
              <a:rPr lang="en-US" dirty="0"/>
              <a:t>Raising systemic issues can help create a work environment that supports positive and appropriate behaviors.</a:t>
            </a:r>
          </a:p>
          <a:p>
            <a:r>
              <a:rPr lang="en-US" dirty="0"/>
              <a:t>The source of harassing behavior can be due to the corporate culture</a:t>
            </a:r>
          </a:p>
          <a:p>
            <a:pPr lvl="1"/>
            <a:r>
              <a:rPr lang="en-US" dirty="0"/>
              <a:t>Layers of hierarchy				Lack of transparency of decision-making processes</a:t>
            </a:r>
          </a:p>
          <a:p>
            <a:pPr lvl="1"/>
            <a:r>
              <a:rPr lang="en-US" dirty="0"/>
              <a:t>Stressful work environments		Lack of clarity in roles and responsibilities</a:t>
            </a:r>
          </a:p>
          <a:p>
            <a:pPr lvl="1"/>
            <a:r>
              <a:rPr lang="en-US" dirty="0"/>
              <a:t>High workload					Low job autonomy</a:t>
            </a:r>
          </a:p>
          <a:p>
            <a:pPr lvl="1"/>
            <a:r>
              <a:rPr lang="en-US" dirty="0"/>
              <a:t>Job insecurity					Low trust</a:t>
            </a:r>
          </a:p>
          <a:p>
            <a:pPr lvl="1"/>
            <a:r>
              <a:rPr lang="en-US" dirty="0"/>
              <a:t>Timeliness of responding to employee concerns</a:t>
            </a:r>
          </a:p>
          <a:p>
            <a:pPr lvl="1"/>
            <a:r>
              <a:rPr lang="en-US" dirty="0"/>
              <a:t>Lack of accountability for destructive interpersonal conduct</a:t>
            </a:r>
          </a:p>
          <a:p>
            <a:pPr marL="457200" lvl="1" indent="0">
              <a:buNone/>
            </a:pPr>
            <a:endParaRPr lang="en-US" dirty="0"/>
          </a:p>
        </p:txBody>
      </p:sp>
    </p:spTree>
    <p:extLst>
      <p:ext uri="{BB962C8B-B14F-4D97-AF65-F5344CB8AC3E}">
        <p14:creationId xmlns:p14="http://schemas.microsoft.com/office/powerpoint/2010/main" val="2060170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CED5-0887-4298-9F7A-63D44A611A25}"/>
              </a:ext>
            </a:extLst>
          </p:cNvPr>
          <p:cNvSpPr>
            <a:spLocks noGrp="1"/>
          </p:cNvSpPr>
          <p:nvPr>
            <p:ph type="title"/>
          </p:nvPr>
        </p:nvSpPr>
        <p:spPr/>
        <p:txBody>
          <a:bodyPr/>
          <a:lstStyle/>
          <a:p>
            <a:pPr algn="ctr"/>
            <a:r>
              <a:rPr lang="en-US" dirty="0"/>
              <a:t>ORGANIZATIONAL DEVELOPMENT (2)</a:t>
            </a:r>
          </a:p>
        </p:txBody>
      </p:sp>
      <p:sp>
        <p:nvSpPr>
          <p:cNvPr id="3" name="Content Placeholder 2">
            <a:extLst>
              <a:ext uri="{FF2B5EF4-FFF2-40B4-BE49-F238E27FC236}">
                <a16:creationId xmlns:a16="http://schemas.microsoft.com/office/drawing/2014/main" id="{C46B885A-B59F-4166-9128-E9842F9319D3}"/>
              </a:ext>
            </a:extLst>
          </p:cNvPr>
          <p:cNvSpPr>
            <a:spLocks noGrp="1"/>
          </p:cNvSpPr>
          <p:nvPr>
            <p:ph idx="1"/>
          </p:nvPr>
        </p:nvSpPr>
        <p:spPr>
          <a:xfrm>
            <a:off x="1341620" y="1334126"/>
            <a:ext cx="10162992" cy="5598826"/>
          </a:xfrm>
        </p:spPr>
        <p:txBody>
          <a:bodyPr>
            <a:normAutofit/>
          </a:bodyPr>
          <a:lstStyle/>
          <a:p>
            <a:r>
              <a:rPr lang="en-US" dirty="0"/>
              <a:t>Conduct climate assessments and/or listening sessions. Discuss how behaviors may have contributed to the organization’s culture.</a:t>
            </a:r>
          </a:p>
          <a:p>
            <a:r>
              <a:rPr lang="en-US" dirty="0"/>
              <a:t>Provide a structure to gain additional skills to address the issues raised.</a:t>
            </a:r>
          </a:p>
          <a:p>
            <a:r>
              <a:rPr lang="en-US" dirty="0"/>
              <a:t>Create group norms – talk about expectations, what behaviors work and what don’t. A health care provider created the 10/5 rule. If you are within 10 feet of someone, you make eye contact and smile. If you are within 5 feet, you say hello.</a:t>
            </a:r>
          </a:p>
          <a:p>
            <a:r>
              <a:rPr lang="en-US" dirty="0"/>
              <a:t>Teach civility though role-play/video of interactions.</a:t>
            </a:r>
          </a:p>
          <a:p>
            <a:r>
              <a:rPr lang="en-US" dirty="0"/>
              <a:t>Facilitate discussions around corporate values, such as respect.</a:t>
            </a:r>
          </a:p>
          <a:p>
            <a:r>
              <a:rPr lang="en-US" dirty="0"/>
              <a:t>Discuss the importance of good management skills and good models.</a:t>
            </a:r>
          </a:p>
          <a:p>
            <a:pPr lvl="1"/>
            <a:r>
              <a:rPr lang="en-US" sz="1800" dirty="0"/>
              <a:t>Hire for civility</a:t>
            </a:r>
          </a:p>
          <a:p>
            <a:pPr lvl="1"/>
            <a:r>
              <a:rPr lang="en-US" sz="1800" dirty="0"/>
              <a:t>Ask for feedback</a:t>
            </a:r>
          </a:p>
          <a:p>
            <a:pPr lvl="1"/>
            <a:r>
              <a:rPr lang="en-US" sz="1800" dirty="0"/>
              <a:t>Praise publicly, reprimand privately</a:t>
            </a:r>
          </a:p>
          <a:p>
            <a:pPr marL="0" indent="0">
              <a:buNone/>
            </a:pPr>
            <a:endParaRPr lang="en-US" dirty="0"/>
          </a:p>
        </p:txBody>
      </p:sp>
      <p:pic>
        <p:nvPicPr>
          <p:cNvPr id="5" name="Picture 4" descr="Decorative Graphic">
            <a:extLst>
              <a:ext uri="{FF2B5EF4-FFF2-40B4-BE49-F238E27FC236}">
                <a16:creationId xmlns:a16="http://schemas.microsoft.com/office/drawing/2014/main" id="{E8947B9B-70BF-4C39-8CFB-7A0A4E617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241" y="4693298"/>
            <a:ext cx="2687216" cy="1950097"/>
          </a:xfrm>
          <a:prstGeom prst="rect">
            <a:avLst/>
          </a:prstGeom>
        </p:spPr>
      </p:pic>
    </p:spTree>
    <p:extLst>
      <p:ext uri="{BB962C8B-B14F-4D97-AF65-F5344CB8AC3E}">
        <p14:creationId xmlns:p14="http://schemas.microsoft.com/office/powerpoint/2010/main" val="1773406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935E-07B3-4773-A822-50ED6200873D}"/>
              </a:ext>
            </a:extLst>
          </p:cNvPr>
          <p:cNvSpPr>
            <a:spLocks noGrp="1"/>
          </p:cNvSpPr>
          <p:nvPr>
            <p:ph type="title"/>
          </p:nvPr>
        </p:nvSpPr>
        <p:spPr>
          <a:xfrm>
            <a:off x="2592925" y="624110"/>
            <a:ext cx="8911687" cy="504142"/>
          </a:xfrm>
        </p:spPr>
        <p:txBody>
          <a:bodyPr>
            <a:normAutofit fontScale="90000"/>
          </a:bodyPr>
          <a:lstStyle/>
          <a:p>
            <a:pPr algn="ctr"/>
            <a:r>
              <a:rPr lang="en-US" dirty="0"/>
              <a:t>FACTORS THAT CAN IMPAIR A HEALTHY AND PRODUCTIVE WORK ENVIRONMENT</a:t>
            </a:r>
          </a:p>
        </p:txBody>
      </p:sp>
      <p:sp>
        <p:nvSpPr>
          <p:cNvPr id="4" name="Oval 3" descr="Harassment">
            <a:extLst>
              <a:ext uri="{FF2B5EF4-FFF2-40B4-BE49-F238E27FC236}">
                <a16:creationId xmlns:a16="http://schemas.microsoft.com/office/drawing/2014/main" id="{A133D08C-C257-499B-BBB4-B6C57EF1E654}"/>
              </a:ext>
            </a:extLst>
          </p:cNvPr>
          <p:cNvSpPr/>
          <p:nvPr/>
        </p:nvSpPr>
        <p:spPr>
          <a:xfrm>
            <a:off x="4782165" y="3628104"/>
            <a:ext cx="3166081" cy="32429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Harassment</a:t>
            </a:r>
          </a:p>
        </p:txBody>
      </p:sp>
      <p:sp>
        <p:nvSpPr>
          <p:cNvPr id="5" name="Oval 4" descr="Incivility">
            <a:extLst>
              <a:ext uri="{FF2B5EF4-FFF2-40B4-BE49-F238E27FC236}">
                <a16:creationId xmlns:a16="http://schemas.microsoft.com/office/drawing/2014/main" id="{580236A6-E5D2-47C9-B77B-C1E9F16146AB}"/>
              </a:ext>
            </a:extLst>
          </p:cNvPr>
          <p:cNvSpPr/>
          <p:nvPr/>
        </p:nvSpPr>
        <p:spPr>
          <a:xfrm>
            <a:off x="6990732" y="2993923"/>
            <a:ext cx="2160642" cy="19025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Incivility</a:t>
            </a:r>
          </a:p>
        </p:txBody>
      </p:sp>
      <p:sp>
        <p:nvSpPr>
          <p:cNvPr id="6" name="Oval 5" descr="Abuse of Power">
            <a:extLst>
              <a:ext uri="{FF2B5EF4-FFF2-40B4-BE49-F238E27FC236}">
                <a16:creationId xmlns:a16="http://schemas.microsoft.com/office/drawing/2014/main" id="{EE44B69A-98B9-4C93-8518-113171146516}"/>
              </a:ext>
            </a:extLst>
          </p:cNvPr>
          <p:cNvSpPr/>
          <p:nvPr/>
        </p:nvSpPr>
        <p:spPr>
          <a:xfrm>
            <a:off x="5581033" y="1718188"/>
            <a:ext cx="2308121" cy="186567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Abuse of power</a:t>
            </a:r>
          </a:p>
        </p:txBody>
      </p:sp>
      <p:sp>
        <p:nvSpPr>
          <p:cNvPr id="7" name="Oval 6" descr="Poor Management">
            <a:extLst>
              <a:ext uri="{FF2B5EF4-FFF2-40B4-BE49-F238E27FC236}">
                <a16:creationId xmlns:a16="http://schemas.microsoft.com/office/drawing/2014/main" id="{AA931759-BB34-4370-B359-E30DF7DA65C7}"/>
              </a:ext>
            </a:extLst>
          </p:cNvPr>
          <p:cNvSpPr/>
          <p:nvPr/>
        </p:nvSpPr>
        <p:spPr>
          <a:xfrm>
            <a:off x="3561735" y="1718188"/>
            <a:ext cx="2534265" cy="23154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Poor Management</a:t>
            </a:r>
          </a:p>
        </p:txBody>
      </p:sp>
      <p:sp>
        <p:nvSpPr>
          <p:cNvPr id="8" name="Oval 7" descr="Microinequities">
            <a:extLst>
              <a:ext uri="{FF2B5EF4-FFF2-40B4-BE49-F238E27FC236}">
                <a16:creationId xmlns:a16="http://schemas.microsoft.com/office/drawing/2014/main" id="{64B19666-CFB3-4D39-9BC7-A074A183328A}"/>
              </a:ext>
            </a:extLst>
          </p:cNvPr>
          <p:cNvSpPr/>
          <p:nvPr/>
        </p:nvSpPr>
        <p:spPr>
          <a:xfrm>
            <a:off x="2741102" y="3093473"/>
            <a:ext cx="2653989" cy="213913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Microinequities</a:t>
            </a:r>
          </a:p>
        </p:txBody>
      </p:sp>
      <p:sp>
        <p:nvSpPr>
          <p:cNvPr id="9" name="Oval 8" descr="Bullying">
            <a:extLst>
              <a:ext uri="{FF2B5EF4-FFF2-40B4-BE49-F238E27FC236}">
                <a16:creationId xmlns:a16="http://schemas.microsoft.com/office/drawing/2014/main" id="{EB532DF0-9021-4584-84AF-B49105877EED}"/>
              </a:ext>
            </a:extLst>
          </p:cNvPr>
          <p:cNvSpPr/>
          <p:nvPr/>
        </p:nvSpPr>
        <p:spPr>
          <a:xfrm>
            <a:off x="5073444" y="3001297"/>
            <a:ext cx="2308121" cy="205002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Bullying</a:t>
            </a:r>
          </a:p>
        </p:txBody>
      </p:sp>
    </p:spTree>
    <p:extLst>
      <p:ext uri="{BB962C8B-B14F-4D97-AF65-F5344CB8AC3E}">
        <p14:creationId xmlns:p14="http://schemas.microsoft.com/office/powerpoint/2010/main" val="996346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B0A5-779B-422F-BA70-2B7A728C4235}"/>
              </a:ext>
            </a:extLst>
          </p:cNvPr>
          <p:cNvSpPr>
            <a:spLocks noGrp="1"/>
          </p:cNvSpPr>
          <p:nvPr>
            <p:ph type="title"/>
          </p:nvPr>
        </p:nvSpPr>
        <p:spPr/>
        <p:txBody>
          <a:bodyPr/>
          <a:lstStyle/>
          <a:p>
            <a:pPr algn="ctr"/>
            <a:r>
              <a:rPr lang="en-US" dirty="0"/>
              <a:t>RESOURCES/INFORMATION</a:t>
            </a:r>
          </a:p>
        </p:txBody>
      </p:sp>
      <p:sp>
        <p:nvSpPr>
          <p:cNvPr id="3" name="Content Placeholder 2">
            <a:extLst>
              <a:ext uri="{FF2B5EF4-FFF2-40B4-BE49-F238E27FC236}">
                <a16:creationId xmlns:a16="http://schemas.microsoft.com/office/drawing/2014/main" id="{D111E5DB-88EE-4C45-AF38-B0E4B1FE2249}"/>
              </a:ext>
            </a:extLst>
          </p:cNvPr>
          <p:cNvSpPr>
            <a:spLocks noGrp="1"/>
          </p:cNvSpPr>
          <p:nvPr>
            <p:ph idx="1"/>
          </p:nvPr>
        </p:nvSpPr>
        <p:spPr>
          <a:xfrm>
            <a:off x="2083633" y="1603947"/>
            <a:ext cx="9420979" cy="4939259"/>
          </a:xfrm>
        </p:spPr>
        <p:txBody>
          <a:bodyPr/>
          <a:lstStyle/>
          <a:p>
            <a:r>
              <a:rPr lang="en-US" dirty="0"/>
              <a:t>FAQs on the Intranet related to addressing harassment </a:t>
            </a:r>
          </a:p>
          <a:p>
            <a:r>
              <a:rPr lang="en-US" dirty="0"/>
              <a:t>Distribute the Harassment Complaint procedures to all employees and new hires.</a:t>
            </a:r>
          </a:p>
          <a:p>
            <a:r>
              <a:rPr lang="en-US" dirty="0"/>
              <a:t>Post information regarding Harassment Complaint procedures in visible/accessible places.</a:t>
            </a:r>
          </a:p>
          <a:p>
            <a:r>
              <a:rPr lang="en-US" dirty="0"/>
              <a:t>More information on the Employee Assistance Program services and positive ways to deal with workplace stressors.</a:t>
            </a:r>
          </a:p>
          <a:p>
            <a:r>
              <a:rPr lang="en-US" dirty="0"/>
              <a:t>Create an anonymous hotline for reports.</a:t>
            </a:r>
          </a:p>
          <a:p>
            <a:r>
              <a:rPr lang="en-US" dirty="0"/>
              <a:t>Offer confidential avenues for reporting.</a:t>
            </a:r>
          </a:p>
          <a:p>
            <a:r>
              <a:rPr lang="en-US" dirty="0"/>
              <a:t>Develop a cartoon video that illustrates the various options to address workplace harassment concerns.</a:t>
            </a:r>
          </a:p>
        </p:txBody>
      </p:sp>
    </p:spTree>
    <p:extLst>
      <p:ext uri="{BB962C8B-B14F-4D97-AF65-F5344CB8AC3E}">
        <p14:creationId xmlns:p14="http://schemas.microsoft.com/office/powerpoint/2010/main" val="3688426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CF18-5C3A-43A4-B0BA-8631382C35A2}"/>
              </a:ext>
            </a:extLst>
          </p:cNvPr>
          <p:cNvSpPr>
            <a:spLocks noGrp="1"/>
          </p:cNvSpPr>
          <p:nvPr>
            <p:ph type="title"/>
          </p:nvPr>
        </p:nvSpPr>
        <p:spPr/>
        <p:txBody>
          <a:bodyPr/>
          <a:lstStyle/>
          <a:p>
            <a:pPr algn="ctr"/>
            <a:r>
              <a:rPr lang="en-US" dirty="0"/>
              <a:t>WHO DOES A TARGET TURN TO?</a:t>
            </a:r>
          </a:p>
        </p:txBody>
      </p:sp>
      <p:sp>
        <p:nvSpPr>
          <p:cNvPr id="3" name="Content Placeholder 2">
            <a:extLst>
              <a:ext uri="{FF2B5EF4-FFF2-40B4-BE49-F238E27FC236}">
                <a16:creationId xmlns:a16="http://schemas.microsoft.com/office/drawing/2014/main" id="{D6B540E4-4E6C-42AF-943E-6E8289215D06}"/>
              </a:ext>
            </a:extLst>
          </p:cNvPr>
          <p:cNvSpPr>
            <a:spLocks noGrp="1"/>
          </p:cNvSpPr>
          <p:nvPr>
            <p:ph idx="1"/>
          </p:nvPr>
        </p:nvSpPr>
        <p:spPr/>
        <p:txBody>
          <a:bodyPr/>
          <a:lstStyle/>
          <a:p>
            <a:r>
              <a:rPr lang="en-US" dirty="0"/>
              <a:t>Victims try to reach out to coworkers and friends for support first. </a:t>
            </a:r>
          </a:p>
          <a:p>
            <a:r>
              <a:rPr lang="en-US" dirty="0"/>
              <a:t>Co-workers are fearful themselves and weigh the risk of supporting the target versus pulling back</a:t>
            </a:r>
          </a:p>
          <a:p>
            <a:r>
              <a:rPr lang="en-US" dirty="0"/>
              <a:t>Peers often feel they do not have any power to make things better. They are ill-equipped to help.</a:t>
            </a:r>
          </a:p>
        </p:txBody>
      </p:sp>
      <p:pic>
        <p:nvPicPr>
          <p:cNvPr id="5" name="Picture 4" descr="Decorative Graphic">
            <a:extLst>
              <a:ext uri="{FF2B5EF4-FFF2-40B4-BE49-F238E27FC236}">
                <a16:creationId xmlns:a16="http://schemas.microsoft.com/office/drawing/2014/main" id="{E99BDCB4-2B1B-4879-8491-52D83BA92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246" y="4022411"/>
            <a:ext cx="3103611" cy="2490356"/>
          </a:xfrm>
          <a:prstGeom prst="rect">
            <a:avLst/>
          </a:prstGeom>
        </p:spPr>
      </p:pic>
    </p:spTree>
    <p:extLst>
      <p:ext uri="{BB962C8B-B14F-4D97-AF65-F5344CB8AC3E}">
        <p14:creationId xmlns:p14="http://schemas.microsoft.com/office/powerpoint/2010/main" val="2485301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6C427-5A07-418F-8168-823005C9D670}"/>
              </a:ext>
            </a:extLst>
          </p:cNvPr>
          <p:cNvSpPr>
            <a:spLocks noGrp="1"/>
          </p:cNvSpPr>
          <p:nvPr>
            <p:ph type="title"/>
          </p:nvPr>
        </p:nvSpPr>
        <p:spPr>
          <a:xfrm>
            <a:off x="2592925" y="247338"/>
            <a:ext cx="8911687" cy="659567"/>
          </a:xfrm>
        </p:spPr>
        <p:txBody>
          <a:bodyPr/>
          <a:lstStyle/>
          <a:p>
            <a:pPr algn="ctr"/>
            <a:r>
              <a:rPr lang="en-US" dirty="0"/>
              <a:t>PEER SUPPORT PROGRAM</a:t>
            </a:r>
          </a:p>
        </p:txBody>
      </p:sp>
      <p:sp>
        <p:nvSpPr>
          <p:cNvPr id="3" name="Content Placeholder 2">
            <a:extLst>
              <a:ext uri="{FF2B5EF4-FFF2-40B4-BE49-F238E27FC236}">
                <a16:creationId xmlns:a16="http://schemas.microsoft.com/office/drawing/2014/main" id="{BAFEF7CD-6F7F-40C5-82E5-9DED2A4FD2C2}"/>
              </a:ext>
            </a:extLst>
          </p:cNvPr>
          <p:cNvSpPr>
            <a:spLocks noGrp="1"/>
          </p:cNvSpPr>
          <p:nvPr>
            <p:ph idx="1"/>
          </p:nvPr>
        </p:nvSpPr>
        <p:spPr>
          <a:xfrm>
            <a:off x="1319134" y="966866"/>
            <a:ext cx="10181765" cy="5643796"/>
          </a:xfrm>
        </p:spPr>
        <p:txBody>
          <a:bodyPr>
            <a:noAutofit/>
          </a:bodyPr>
          <a:lstStyle/>
          <a:p>
            <a:r>
              <a:rPr lang="en-US" sz="2000" dirty="0"/>
              <a:t>Several international organizations, such as the World Bank and the International Monetary Fund have created a program where employees are provided training in effective communication and conflict resolution skills, and serve as a confidential sounding board for staff who are experiencing a difficult workplace issue, such as harassment or bullying.</a:t>
            </a:r>
          </a:p>
          <a:p>
            <a:r>
              <a:rPr lang="en-US" sz="2000" dirty="0"/>
              <a:t>The Peer Support Person will listen actively, assist the staff member in reflecting on the issues, share information on available resources, and assist them considering the various options for addressing their concerns, both formal and informal.</a:t>
            </a:r>
          </a:p>
          <a:p>
            <a:r>
              <a:rPr lang="en-US" sz="2000" dirty="0"/>
              <a:t>The Peer does not report or track these conversations. They do not put the organization “on notice”. They do not advise, mediate or intervene in the matter.</a:t>
            </a:r>
          </a:p>
          <a:p>
            <a:r>
              <a:rPr lang="en-US" sz="2000" dirty="0"/>
              <a:t>The Peer is a safe place for staff to discuss stressful issues without any fear of retaliation and to empower staff to make informed decisions based on the remedy they seek.</a:t>
            </a:r>
          </a:p>
          <a:p>
            <a:r>
              <a:rPr lang="en-US" sz="2000" dirty="0"/>
              <a:t>These programs have been extremely helpful in the organizations in which they are established.</a:t>
            </a:r>
          </a:p>
        </p:txBody>
      </p:sp>
    </p:spTree>
    <p:extLst>
      <p:ext uri="{BB962C8B-B14F-4D97-AF65-F5344CB8AC3E}">
        <p14:creationId xmlns:p14="http://schemas.microsoft.com/office/powerpoint/2010/main" val="95154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50CF-C01A-4565-9226-2620FDBC1FF6}"/>
              </a:ext>
            </a:extLst>
          </p:cNvPr>
          <p:cNvSpPr>
            <a:spLocks noGrp="1"/>
          </p:cNvSpPr>
          <p:nvPr>
            <p:ph type="title"/>
          </p:nvPr>
        </p:nvSpPr>
        <p:spPr>
          <a:xfrm>
            <a:off x="2592925" y="624110"/>
            <a:ext cx="8911687" cy="587275"/>
          </a:xfrm>
        </p:spPr>
        <p:txBody>
          <a:bodyPr>
            <a:normAutofit fontScale="90000"/>
          </a:bodyPr>
          <a:lstStyle/>
          <a:p>
            <a:pPr algn="ctr"/>
            <a:r>
              <a:rPr lang="en-US" dirty="0"/>
              <a:t> INCIVILITY</a:t>
            </a:r>
          </a:p>
        </p:txBody>
      </p:sp>
      <p:sp>
        <p:nvSpPr>
          <p:cNvPr id="3" name="Content Placeholder 2">
            <a:extLst>
              <a:ext uri="{FF2B5EF4-FFF2-40B4-BE49-F238E27FC236}">
                <a16:creationId xmlns:a16="http://schemas.microsoft.com/office/drawing/2014/main" id="{882B62E5-11EA-4909-8F97-2EDD4B5F6925}"/>
              </a:ext>
            </a:extLst>
          </p:cNvPr>
          <p:cNvSpPr>
            <a:spLocks noGrp="1"/>
          </p:cNvSpPr>
          <p:nvPr>
            <p:ph idx="1"/>
          </p:nvPr>
        </p:nvSpPr>
        <p:spPr>
          <a:xfrm>
            <a:off x="517204" y="1211385"/>
            <a:ext cx="8915400" cy="5302226"/>
          </a:xfrm>
        </p:spPr>
        <p:txBody>
          <a:bodyPr>
            <a:normAutofit/>
          </a:bodyPr>
          <a:lstStyle/>
          <a:p>
            <a:pPr marL="0" indent="0">
              <a:buNone/>
            </a:pPr>
            <a:r>
              <a:rPr lang="en-US" sz="2400" dirty="0"/>
              <a:t>Workplace incivility is low-intensity deviant behavior with ambiguous intent to harm the target. Uncivil behaviors are characteristically rude and discourteous, displaying a lack of regard for others. </a:t>
            </a:r>
          </a:p>
          <a:p>
            <a:pPr marL="0" indent="0">
              <a:buNone/>
            </a:pPr>
            <a:endParaRPr lang="en-US" sz="2400" dirty="0"/>
          </a:p>
          <a:p>
            <a:pPr lvl="1"/>
            <a:r>
              <a:rPr lang="en-US" sz="2400" dirty="0"/>
              <a:t>Not saying Good Morning or Hello</a:t>
            </a:r>
          </a:p>
          <a:p>
            <a:pPr lvl="1"/>
            <a:r>
              <a:rPr lang="en-US" sz="2400" dirty="0"/>
              <a:t>Sending emails during a presentation</a:t>
            </a:r>
          </a:p>
          <a:p>
            <a:pPr lvl="1"/>
            <a:r>
              <a:rPr lang="en-US" sz="2400" dirty="0"/>
              <a:t>Leader who takes credit for good news, but points fingers at team members when something goes wrong</a:t>
            </a:r>
          </a:p>
          <a:p>
            <a:pPr marL="457200" lvl="1" indent="0">
              <a:buNone/>
            </a:pPr>
            <a:endParaRPr lang="en-US" sz="2400" dirty="0"/>
          </a:p>
          <a:p>
            <a:pPr marL="457200" lvl="1" indent="0">
              <a:buNone/>
            </a:pPr>
            <a:endParaRPr lang="en-US" dirty="0"/>
          </a:p>
          <a:p>
            <a:pPr lvl="1"/>
            <a:endParaRPr lang="en-US" dirty="0"/>
          </a:p>
          <a:p>
            <a:pPr lvl="1"/>
            <a:endParaRPr lang="en-US" dirty="0"/>
          </a:p>
          <a:p>
            <a:pPr lvl="1"/>
            <a:endParaRPr lang="en-US" dirty="0"/>
          </a:p>
          <a:p>
            <a:pPr lvl="1"/>
            <a:endParaRPr lang="en-US" dirty="0"/>
          </a:p>
          <a:p>
            <a:endParaRPr lang="en-US" dirty="0"/>
          </a:p>
        </p:txBody>
      </p:sp>
      <p:pic>
        <p:nvPicPr>
          <p:cNvPr id="5" name="Picture 4" descr="Decorative graphic">
            <a:extLst>
              <a:ext uri="{FF2B5EF4-FFF2-40B4-BE49-F238E27FC236}">
                <a16:creationId xmlns:a16="http://schemas.microsoft.com/office/drawing/2014/main" id="{7A7D83C9-8DF4-4799-AB1B-7ED6513E5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2743" y="3006053"/>
            <a:ext cx="2621869" cy="2640562"/>
          </a:xfrm>
          <a:prstGeom prst="rect">
            <a:avLst/>
          </a:prstGeom>
        </p:spPr>
      </p:pic>
    </p:spTree>
    <p:extLst>
      <p:ext uri="{BB962C8B-B14F-4D97-AF65-F5344CB8AC3E}">
        <p14:creationId xmlns:p14="http://schemas.microsoft.com/office/powerpoint/2010/main" val="2660043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9A42-4C58-4D82-8DF7-93E12FEED4A2}"/>
              </a:ext>
            </a:extLst>
          </p:cNvPr>
          <p:cNvSpPr>
            <a:spLocks noGrp="1"/>
          </p:cNvSpPr>
          <p:nvPr>
            <p:ph type="title"/>
          </p:nvPr>
        </p:nvSpPr>
        <p:spPr/>
        <p:txBody>
          <a:bodyPr/>
          <a:lstStyle/>
          <a:p>
            <a:pPr algn="ctr"/>
            <a:r>
              <a:rPr lang="en-US" dirty="0"/>
              <a:t>INCIVILITY VIDEO CLIP</a:t>
            </a:r>
          </a:p>
        </p:txBody>
      </p:sp>
      <p:sp>
        <p:nvSpPr>
          <p:cNvPr id="3" name="Content Placeholder 2">
            <a:extLst>
              <a:ext uri="{FF2B5EF4-FFF2-40B4-BE49-F238E27FC236}">
                <a16:creationId xmlns:a16="http://schemas.microsoft.com/office/drawing/2014/main" id="{E5073B46-4327-435C-A878-0159E9729A6B}"/>
              </a:ext>
            </a:extLst>
          </p:cNvPr>
          <p:cNvSpPr>
            <a:spLocks noGrp="1"/>
          </p:cNvSpPr>
          <p:nvPr>
            <p:ph idx="1"/>
          </p:nvPr>
        </p:nvSpPr>
        <p:spPr/>
        <p:txBody>
          <a:bodyPr/>
          <a:lstStyle/>
          <a:p>
            <a:r>
              <a:rPr lang="en-US" sz="2400" dirty="0"/>
              <a:t>This scene shows a co-worker using his paper shredder when another co-worker is trying to speak to a client on the phone.</a:t>
            </a:r>
          </a:p>
          <a:p>
            <a:r>
              <a:rPr lang="en-US" sz="2400" dirty="0"/>
              <a:t>The co-worker also causes his colleague to drop her files as she is walking, takes away important items from her desk and calls her “funny face.”</a:t>
            </a:r>
          </a:p>
          <a:p>
            <a:pPr marL="0" indent="0">
              <a:buNone/>
            </a:pPr>
            <a:endParaRPr lang="en-US" dirty="0"/>
          </a:p>
        </p:txBody>
      </p:sp>
    </p:spTree>
    <p:extLst>
      <p:ext uri="{BB962C8B-B14F-4D97-AF65-F5344CB8AC3E}">
        <p14:creationId xmlns:p14="http://schemas.microsoft.com/office/powerpoint/2010/main" val="334805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7D81F-C64C-44FA-91A4-A45132C67785}"/>
              </a:ext>
            </a:extLst>
          </p:cNvPr>
          <p:cNvSpPr>
            <a:spLocks noGrp="1"/>
          </p:cNvSpPr>
          <p:nvPr>
            <p:ph type="title"/>
          </p:nvPr>
        </p:nvSpPr>
        <p:spPr/>
        <p:txBody>
          <a:bodyPr/>
          <a:lstStyle/>
          <a:p>
            <a:pPr algn="ctr"/>
            <a:r>
              <a:rPr lang="en-US" dirty="0"/>
              <a:t>MICROAGRESSIONS</a:t>
            </a:r>
          </a:p>
        </p:txBody>
      </p:sp>
      <p:sp>
        <p:nvSpPr>
          <p:cNvPr id="3" name="Content Placeholder 2">
            <a:extLst>
              <a:ext uri="{FF2B5EF4-FFF2-40B4-BE49-F238E27FC236}">
                <a16:creationId xmlns:a16="http://schemas.microsoft.com/office/drawing/2014/main" id="{30D93484-E823-44EC-889C-ED5E3C2BD091}"/>
              </a:ext>
            </a:extLst>
          </p:cNvPr>
          <p:cNvSpPr>
            <a:spLocks noGrp="1"/>
          </p:cNvSpPr>
          <p:nvPr>
            <p:ph idx="1"/>
          </p:nvPr>
        </p:nvSpPr>
        <p:spPr>
          <a:xfrm>
            <a:off x="687388" y="1371600"/>
            <a:ext cx="10817224" cy="5261548"/>
          </a:xfrm>
        </p:spPr>
        <p:txBody>
          <a:bodyPr>
            <a:noAutofit/>
          </a:bodyPr>
          <a:lstStyle/>
          <a:p>
            <a:r>
              <a:rPr lang="en-US" sz="2400" dirty="0"/>
              <a:t>Microaggressions are verbal, nonverbal insults. Whether intentional or unintentional, they communicate hostile, derogatory, or negative messages to target people based solely on their marginalized group membership. </a:t>
            </a:r>
          </a:p>
          <a:p>
            <a:pPr marL="457200" lvl="1" indent="0">
              <a:buNone/>
            </a:pPr>
            <a:endParaRPr lang="en-US" sz="2400" dirty="0"/>
          </a:p>
          <a:p>
            <a:pPr lvl="1"/>
            <a:r>
              <a:rPr lang="en-US" sz="2400" dirty="0"/>
              <a:t>When a white supervisor turns away mid-conversation from a non-white employee</a:t>
            </a:r>
          </a:p>
          <a:p>
            <a:pPr lvl="1"/>
            <a:r>
              <a:rPr lang="en-US" sz="2400" dirty="0"/>
              <a:t>When Asian Americans are asked where they were born</a:t>
            </a:r>
          </a:p>
          <a:p>
            <a:pPr lvl="1"/>
            <a:r>
              <a:rPr lang="en-US" sz="2400" dirty="0"/>
              <a:t>Excluding a co-worker from a discussion in the lunchroom</a:t>
            </a:r>
          </a:p>
          <a:p>
            <a:pPr lvl="1"/>
            <a:r>
              <a:rPr lang="en-US" sz="2400" dirty="0"/>
              <a:t>Ignoring the input of a co-worker during a meeting</a:t>
            </a:r>
          </a:p>
        </p:txBody>
      </p:sp>
      <p:pic>
        <p:nvPicPr>
          <p:cNvPr id="5" name="Picture 4" descr="Decorative Graphic">
            <a:extLst>
              <a:ext uri="{FF2B5EF4-FFF2-40B4-BE49-F238E27FC236}">
                <a16:creationId xmlns:a16="http://schemas.microsoft.com/office/drawing/2014/main" id="{419B25BA-FE82-438E-99F2-01E0DE3CE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7224" y="5215812"/>
            <a:ext cx="2239347" cy="1520889"/>
          </a:xfrm>
          <a:prstGeom prst="rect">
            <a:avLst/>
          </a:prstGeom>
        </p:spPr>
      </p:pic>
    </p:spTree>
    <p:extLst>
      <p:ext uri="{BB962C8B-B14F-4D97-AF65-F5344CB8AC3E}">
        <p14:creationId xmlns:p14="http://schemas.microsoft.com/office/powerpoint/2010/main" val="420300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EC7E-1CBF-40AE-AD89-D045B7619FAF}"/>
              </a:ext>
            </a:extLst>
          </p:cNvPr>
          <p:cNvSpPr>
            <a:spLocks noGrp="1"/>
          </p:cNvSpPr>
          <p:nvPr>
            <p:ph type="title"/>
          </p:nvPr>
        </p:nvSpPr>
        <p:spPr/>
        <p:txBody>
          <a:bodyPr/>
          <a:lstStyle/>
          <a:p>
            <a:pPr algn="ctr"/>
            <a:r>
              <a:rPr lang="en-US" dirty="0"/>
              <a:t>MICROAGRESSIONS VIDEO CLIP</a:t>
            </a:r>
          </a:p>
        </p:txBody>
      </p:sp>
      <p:sp>
        <p:nvSpPr>
          <p:cNvPr id="3" name="Content Placeholder 2">
            <a:extLst>
              <a:ext uri="{FF2B5EF4-FFF2-40B4-BE49-F238E27FC236}">
                <a16:creationId xmlns:a16="http://schemas.microsoft.com/office/drawing/2014/main" id="{FCDC3825-1DCB-48DE-80A2-7D5878F2E2CC}"/>
              </a:ext>
            </a:extLst>
          </p:cNvPr>
          <p:cNvSpPr>
            <a:spLocks noGrp="1"/>
          </p:cNvSpPr>
          <p:nvPr>
            <p:ph idx="1"/>
          </p:nvPr>
        </p:nvSpPr>
        <p:spPr/>
        <p:txBody>
          <a:bodyPr>
            <a:normAutofit/>
          </a:bodyPr>
          <a:lstStyle/>
          <a:p>
            <a:r>
              <a:rPr lang="en-US" sz="2400" dirty="0"/>
              <a:t>This video clips shows a white doctor turning away the assistance of an Asian doctor in a manner that questions his competence in front of the patient and others in the hospital.</a:t>
            </a:r>
          </a:p>
        </p:txBody>
      </p:sp>
    </p:spTree>
    <p:extLst>
      <p:ext uri="{BB962C8B-B14F-4D97-AF65-F5344CB8AC3E}">
        <p14:creationId xmlns:p14="http://schemas.microsoft.com/office/powerpoint/2010/main" val="289338634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7702</TotalTime>
  <Words>3948</Words>
  <Application>Microsoft Office PowerPoint</Application>
  <PresentationFormat>Widescreen</PresentationFormat>
  <Paragraphs>385</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Century Gothic</vt:lpstr>
      <vt:lpstr>Symbol</vt:lpstr>
      <vt:lpstr>Times New Roman</vt:lpstr>
      <vt:lpstr>Wingdings 3</vt:lpstr>
      <vt:lpstr>Wisp</vt:lpstr>
      <vt:lpstr>What is ADR’s Crucial Role in Addressing Harassment in the Workplace? </vt:lpstr>
      <vt:lpstr>OBJECTIVES</vt:lpstr>
      <vt:lpstr>HAS THIS EVER HAPPENED TO YOU OR SOMEONE YOU KNOW?</vt:lpstr>
      <vt:lpstr>HOW MANY EMPLOYEES DO YOU THINK ARE AFFECTED BY WORKPLACE  ABUSE?</vt:lpstr>
      <vt:lpstr>FACTORS THAT CAN IMPAIR A HEALTHY AND PRODUCTIVE WORK ENVIRONMENT</vt:lpstr>
      <vt:lpstr> INCIVILITY</vt:lpstr>
      <vt:lpstr>INCIVILITY VIDEO CLIP</vt:lpstr>
      <vt:lpstr>MICROAGRESSIONS</vt:lpstr>
      <vt:lpstr>MICROAGRESSIONS VIDEO CLIP</vt:lpstr>
      <vt:lpstr>IMPACT OF INCIVILITY &amp; MICROAGRESSIONS</vt:lpstr>
      <vt:lpstr>BULLYING</vt:lpstr>
      <vt:lpstr>BULLYING VIDEO CLIP</vt:lpstr>
      <vt:lpstr>WORKPLACE BULLYING</vt:lpstr>
      <vt:lpstr>EXAMPLES of BULLYING</vt:lpstr>
      <vt:lpstr>HEALTH IMPACT OF BULLYING </vt:lpstr>
      <vt:lpstr>IMPACT ON ORGANIZATION</vt:lpstr>
      <vt:lpstr>WHAT IS HARASSMENT?</vt:lpstr>
      <vt:lpstr>FEDERAL CIVIL RIGHTS LAWS PROHIBITING HARASSMENT</vt:lpstr>
      <vt:lpstr>WORKPLACE HARASSMENT VIDEO CLIP</vt:lpstr>
      <vt:lpstr>WHO, WHERE and WHEN CAN HARASSMENT OCCUR?</vt:lpstr>
      <vt:lpstr>COSTS OF HARASSMENT</vt:lpstr>
      <vt:lpstr>CHARACTERISTICS OF PEOPLE WHO ARE TARGETS</vt:lpstr>
      <vt:lpstr>ORGANIZATIONAL RISK FACTORS</vt:lpstr>
      <vt:lpstr>IMPACT of HARASSMENT</vt:lpstr>
      <vt:lpstr>HOW DO WE RESPOND TO HARASSMENT/BULLYING</vt:lpstr>
      <vt:lpstr>HOW DO ORGANIZATIONS TYPICALLY REACT?</vt:lpstr>
      <vt:lpstr>DR. HICKS – DIGNITY MODEL</vt:lpstr>
      <vt:lpstr>MEDIATION MORE LIKELY WHEN</vt:lpstr>
      <vt:lpstr>CONCERNS RELATED TO MEDIATING HARASSMENT MATTERS</vt:lpstr>
      <vt:lpstr>WHEN MEDIATION CAN BE HELPFUL</vt:lpstr>
      <vt:lpstr>ASSESSING APPROPRIATENESS</vt:lpstr>
      <vt:lpstr>PRE-MEDIATION PREPARATION</vt:lpstr>
      <vt:lpstr> PRE-MEDIATION PREPARATION</vt:lpstr>
      <vt:lpstr>MEDIATING HARASSMENT</vt:lpstr>
      <vt:lpstr>MEDIATING HARASSMENT (2)</vt:lpstr>
      <vt:lpstr>MEDIATING HARASSMENT (3)</vt:lpstr>
      <vt:lpstr>COACHING/OMBUDSPERSON</vt:lpstr>
      <vt:lpstr>DOCUMENT PROBLEM</vt:lpstr>
      <vt:lpstr>REFRAMING &amp; FUTURE FOCUS</vt:lpstr>
      <vt:lpstr>PRACTICE ASSERTIVENESS</vt:lpstr>
      <vt:lpstr>CONSIDER OPTIONS</vt:lpstr>
      <vt:lpstr>MANAGER TRAINING</vt:lpstr>
      <vt:lpstr>AGGRESSIVE MANAGER VIDEO CLIP</vt:lpstr>
      <vt:lpstr>MANAGER TRAINING</vt:lpstr>
      <vt:lpstr>EMPLOYEE TRAINING</vt:lpstr>
      <vt:lpstr>CONSCIOUS BYSTANDER</vt:lpstr>
      <vt:lpstr>CONSCIOUS BYSTANDER VIDEO CLIP</vt:lpstr>
      <vt:lpstr>ORGANIZATIONAL DEVELOPMENT</vt:lpstr>
      <vt:lpstr>ORGANIZATIONAL DEVELOPMENT (2)</vt:lpstr>
      <vt:lpstr>RESOURCES/INFORMATION</vt:lpstr>
      <vt:lpstr>WHO DOES A TARGET TURN TO?</vt:lpstr>
      <vt:lpstr>PEER SUPPORT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Ravindra, Geetha</dc:creator>
  <cp:lastModifiedBy>Bissell, Elisabeth</cp:lastModifiedBy>
  <cp:revision>195</cp:revision>
  <cp:lastPrinted>2018-03-12T22:22:59Z</cp:lastPrinted>
  <dcterms:created xsi:type="dcterms:W3CDTF">2018-03-01T14:54:39Z</dcterms:created>
  <dcterms:modified xsi:type="dcterms:W3CDTF">2019-02-19T12:51:22Z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